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20104100" cy="11309350"/>
  <p:notesSz cx="20104100" cy="1130935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5" clrIdx="0"/>
  <p:cmAuthor id="2" name="RePack by Diakov" initials="RbD" lastIdx="2" clrIdx="1"/>
  <p:cmAuthor id="3" name="Khomei, Oksana UKRAH-RETMNGNT" initials="KOU" lastIdx="5" clrIdx="2">
    <p:extLst>
      <p:ext uri="{19B8F6BF-5375-455C-9EA6-DF929625EA0E}">
        <p15:presenceInfo xmlns:p15="http://schemas.microsoft.com/office/powerpoint/2012/main" userId="S::Oksana.Khomei@shell.com::12115ef4-0215-4d93-b05b-d4d9a1853e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04" autoAdjust="0"/>
    <p:restoredTop sz="98675" autoAdjust="0"/>
  </p:normalViewPr>
  <p:slideViewPr>
    <p:cSldViewPr>
      <p:cViewPr>
        <p:scale>
          <a:sx n="70" d="100"/>
          <a:sy n="70" d="100"/>
        </p:scale>
        <p:origin x="-178" y="-850"/>
      </p:cViewPr>
      <p:guideLst>
        <p:guide orient="horz" pos="2880"/>
        <p:guide pos="2160"/>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500">
                <a:solidFill>
                  <a:schemeClr val="bg1"/>
                </a:solidFill>
                <a:latin typeface="Arial Unicode MS"/>
                <a:cs typeface="Arial Unicode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500">
                <a:solidFill>
                  <a:schemeClr val="bg1"/>
                </a:solidFill>
                <a:latin typeface="Arial Unicode MS"/>
                <a:cs typeface="Arial Unicode MS"/>
              </a:defRPr>
            </a:lvl1pPr>
          </a:lstStyle>
          <a:p>
            <a:endParaRPr/>
          </a:p>
        </p:txBody>
      </p:sp>
      <p:sp>
        <p:nvSpPr>
          <p:cNvPr id="3" name="Holder 3"/>
          <p:cNvSpPr>
            <a:spLocks noGrp="1"/>
          </p:cNvSpPr>
          <p:nvPr>
            <p:ph sz="half" idx="2"/>
          </p:nvPr>
        </p:nvSpPr>
        <p:spPr>
          <a:xfrm>
            <a:off x="1005205" y="2601150"/>
            <a:ext cx="8745283"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3"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500">
                <a:solidFill>
                  <a:schemeClr val="bg1"/>
                </a:solidFill>
                <a:latin typeface="Arial Unicode MS"/>
                <a:cs typeface="Arial Unicode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235" y="5245"/>
            <a:ext cx="20093939" cy="11298555"/>
          </a:xfrm>
          <a:custGeom>
            <a:avLst/>
            <a:gdLst/>
            <a:ahLst/>
            <a:cxnLst/>
            <a:rect l="l" t="t" r="r" b="b"/>
            <a:pathLst>
              <a:path w="20093940" h="11298555">
                <a:moveTo>
                  <a:pt x="0" y="11298074"/>
                </a:moveTo>
                <a:lnTo>
                  <a:pt x="20093629" y="11298074"/>
                </a:lnTo>
                <a:lnTo>
                  <a:pt x="20093629" y="0"/>
                </a:lnTo>
                <a:lnTo>
                  <a:pt x="0" y="0"/>
                </a:lnTo>
                <a:lnTo>
                  <a:pt x="0" y="11298074"/>
                </a:lnTo>
                <a:close/>
              </a:path>
            </a:pathLst>
          </a:custGeom>
          <a:solidFill>
            <a:srgbClr val="F7F7F7"/>
          </a:solidFill>
        </p:spPr>
        <p:txBody>
          <a:bodyPr wrap="square" lIns="0" tIns="0" rIns="0" bIns="0" rtlCol="0">
            <a:spAutoFit/>
          </a:bodyPr>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81477" y="3519383"/>
            <a:ext cx="15941145" cy="1975485"/>
          </a:xfrm>
          <a:prstGeom prst="rect">
            <a:avLst/>
          </a:prstGeom>
        </p:spPr>
        <p:txBody>
          <a:bodyPr wrap="square" lIns="0" tIns="0" rIns="0" bIns="0">
            <a:spAutoFit/>
          </a:bodyPr>
          <a:lstStyle>
            <a:lvl1pPr>
              <a:defRPr sz="6500">
                <a:solidFill>
                  <a:schemeClr val="bg1"/>
                </a:solidFill>
                <a:latin typeface="Arial Unicode MS"/>
                <a:cs typeface="Arial Unicode MS"/>
              </a:defRPr>
            </a:lvl1pPr>
          </a:lstStyle>
          <a:p>
            <a:endParaRPr/>
          </a:p>
        </p:txBody>
      </p:sp>
      <p:sp>
        <p:nvSpPr>
          <p:cNvPr id="3" name="Holder 3"/>
          <p:cNvSpPr>
            <a:spLocks noGrp="1"/>
          </p:cNvSpPr>
          <p:nvPr>
            <p:ph type="body" idx="1"/>
          </p:nvPr>
        </p:nvSpPr>
        <p:spPr>
          <a:xfrm>
            <a:off x="1005205" y="2601150"/>
            <a:ext cx="18093689"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5"/>
            <a:ext cx="6433311"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5"/>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5/20/2021</a:t>
            </a:fld>
            <a:endParaRPr lang="en-US"/>
          </a:p>
        </p:txBody>
      </p:sp>
      <p:sp>
        <p:nvSpPr>
          <p:cNvPr id="6" name="Holder 6"/>
          <p:cNvSpPr>
            <a:spLocks noGrp="1"/>
          </p:cNvSpPr>
          <p:nvPr>
            <p:ph type="sldNum" sz="quarter" idx="7"/>
          </p:nvPr>
        </p:nvSpPr>
        <p:spPr>
          <a:xfrm>
            <a:off x="14474952" y="10517695"/>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5.xml"/><Relationship Id="rId6" Type="http://schemas.openxmlformats.org/officeDocument/2006/relationships/hyperlink" Target="https://reports.shell.com/tax-contribution-report/2019/" TargetMode="External"/><Relationship Id="rId5" Type="http://schemas.openxmlformats.org/officeDocument/2006/relationships/hyperlink" Target="https://www.shell.com/sustainability/communities/local-employment-and-enterprise/generating-prosperity-for-countries-and-communities.html" TargetMode="External"/><Relationship Id="rId10" Type="http://schemas.openxmlformats.org/officeDocument/2006/relationships/image" Target="../media/image28.jpeg"/><Relationship Id="rId4" Type="http://schemas.openxmlformats.org/officeDocument/2006/relationships/image" Target="../media/image24.jpeg"/><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hyperlink" Target="https://www.shell.com/sustainability/communities/access-to-energy.html" TargetMode="External"/><Relationship Id="rId7"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hyperlink" Target="https://www.shell.com/sustainability/communities.html" TargetMode="External"/><Relationship Id="rId5" Type="http://schemas.openxmlformats.org/officeDocument/2006/relationships/hyperlink" Target="https://www.shell.com/about-us/human-rights.html" TargetMode="External"/><Relationship Id="rId4" Type="http://schemas.openxmlformats.org/officeDocument/2006/relationships/hyperlink" Target="https://www.shell.com/about-us/diversity-and-inclusion.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hyperlink" Target="https://www.shell.com/sustainability/environment/environmental-management.html" TargetMode="External"/><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hyperlink" Target="https://www.shell.com/energy-and-innovation/the-energy-future/shells-ambition-to-be-a-net-zero-emissions-energy-business.html#iframe%3DL3dlYmFwcHMvY2xpbWF0ZV9hbWJpdGlvbi8"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hyperlink" Target="https://www.shell.com/sustainability/transparency.html" TargetMode="External"/><Relationship Id="rId2" Type="http://schemas.openxmlformats.org/officeDocument/2006/relationships/hyperlink" Target="https://www.shell.com/about-us/our-values.html" TargetMode="Externa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hyperlink" Target="https://www.shell.com/sustainability/safety.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shell.com/investor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www.shell.com/investors/investor-presentations/2021-investor-presentations/strategy-day-2021.html" TargetMode="External"/><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hyperlink" Target="https://www.shell.com/investors.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hyperlink" Target="https://www.shell.com/energy-and-innovation/the-energy-future/what-is-shells-net-carbon-footprint-ambition/_jcr_content/par/expandablelist_copy_/expandablesection_49667105.stream/1554225588887/05918caad2ca7123ad91e46aded3b6f9a1e90312/net-carbon-footprint-newtoreplace-2019.pdf" TargetMode="External"/><Relationship Id="rId3" Type="http://schemas.openxmlformats.org/officeDocument/2006/relationships/hyperlink" Target="https://www.shell.com/energy-and-innovation/the-energy-future/shells-ambition-to-be-a-net-zero-emissions-energy-business.html#iframe%3DL3dlYmFwcHMvY2xpbWF0ZV9hbWJpdGlvbi8" TargetMode="External"/><Relationship Id="rId7" Type="http://schemas.openxmlformats.org/officeDocument/2006/relationships/hyperlink" Target="https://www.shell.com/energy-and-innovation/the-energy-future/scenarios.html" TargetMode="Externa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hyperlink" Target="https://www.shell.com/energy-and-innovation/the-role-technology-plays.html" TargetMode="External"/><Relationship Id="rId5" Type="http://schemas.openxmlformats.org/officeDocument/2006/relationships/hyperlink" Target="https://www.shell.com/sustainability/environment/climate-change/carbon-capture-and-storage-projects.html" TargetMode="External"/><Relationship Id="rId4" Type="http://schemas.openxmlformats.org/officeDocument/2006/relationships/hyperlink" Target="https://www.shell.com/energy-and-innovation/new-energies.html" TargetMode="Externa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7" cy="11308556"/>
          </a:xfrm>
          <a:prstGeom prst="rect">
            <a:avLst/>
          </a:prstGeom>
          <a:blipFill>
            <a:blip r:embed="rId2"/>
            <a:stretch>
              <a:fillRect/>
            </a:stretch>
          </a:blipFill>
        </p:spPr>
        <p:txBody>
          <a:bodyPr wrap="square" lIns="0" tIns="0" rIns="0" bIns="0" rtlCol="0">
            <a:noAutofit/>
          </a:bodyPr>
          <a:lstStyle/>
          <a:p>
            <a:endParaRPr/>
          </a:p>
        </p:txBody>
      </p:sp>
      <p:sp>
        <p:nvSpPr>
          <p:cNvPr id="3" name="object 3"/>
          <p:cNvSpPr/>
          <p:nvPr/>
        </p:nvSpPr>
        <p:spPr>
          <a:xfrm>
            <a:off x="17591088" y="628253"/>
            <a:ext cx="2513330" cy="1256665"/>
          </a:xfrm>
          <a:custGeom>
            <a:avLst/>
            <a:gdLst/>
            <a:ahLst/>
            <a:cxnLst/>
            <a:rect l="l" t="t" r="r" b="b"/>
            <a:pathLst>
              <a:path w="2513330" h="1256664">
                <a:moveTo>
                  <a:pt x="0" y="1256506"/>
                </a:moveTo>
                <a:lnTo>
                  <a:pt x="2513002" y="1256506"/>
                </a:lnTo>
                <a:lnTo>
                  <a:pt x="2513002" y="0"/>
                </a:lnTo>
                <a:lnTo>
                  <a:pt x="0" y="0"/>
                </a:lnTo>
                <a:lnTo>
                  <a:pt x="0" y="1256506"/>
                </a:lnTo>
                <a:close/>
              </a:path>
            </a:pathLst>
          </a:custGeom>
          <a:solidFill>
            <a:srgbClr val="F7D117"/>
          </a:solidFill>
        </p:spPr>
        <p:txBody>
          <a:bodyPr wrap="square" lIns="0" tIns="0" rIns="0" bIns="0" rtlCol="0">
            <a:noAutofit/>
          </a:bodyPr>
          <a:lstStyle/>
          <a:p>
            <a:endParaRPr/>
          </a:p>
        </p:txBody>
      </p:sp>
      <p:sp>
        <p:nvSpPr>
          <p:cNvPr id="4" name="object 4"/>
          <p:cNvSpPr/>
          <p:nvPr/>
        </p:nvSpPr>
        <p:spPr>
          <a:xfrm>
            <a:off x="17615464" y="652629"/>
            <a:ext cx="1232535" cy="1207770"/>
          </a:xfrm>
          <a:custGeom>
            <a:avLst/>
            <a:gdLst/>
            <a:ahLst/>
            <a:cxnLst/>
            <a:rect l="l" t="t" r="r" b="b"/>
            <a:pathLst>
              <a:path w="1232534" h="1207770">
                <a:moveTo>
                  <a:pt x="1232130" y="1207753"/>
                </a:moveTo>
                <a:lnTo>
                  <a:pt x="0" y="1207753"/>
                </a:lnTo>
                <a:lnTo>
                  <a:pt x="0" y="0"/>
                </a:lnTo>
                <a:lnTo>
                  <a:pt x="1232130" y="0"/>
                </a:lnTo>
                <a:lnTo>
                  <a:pt x="1232130" y="1207753"/>
                </a:lnTo>
                <a:close/>
              </a:path>
            </a:pathLst>
          </a:custGeom>
          <a:solidFill>
            <a:srgbClr val="FFFFFF"/>
          </a:solidFill>
        </p:spPr>
        <p:txBody>
          <a:bodyPr wrap="square" lIns="0" tIns="0" rIns="0" bIns="0" rtlCol="0">
            <a:noAutofit/>
          </a:bodyPr>
          <a:lstStyle/>
          <a:p>
            <a:endParaRPr/>
          </a:p>
        </p:txBody>
      </p:sp>
      <p:sp>
        <p:nvSpPr>
          <p:cNvPr id="5" name="object 5"/>
          <p:cNvSpPr/>
          <p:nvPr/>
        </p:nvSpPr>
        <p:spPr>
          <a:xfrm>
            <a:off x="17728484" y="792243"/>
            <a:ext cx="1006475" cy="929005"/>
          </a:xfrm>
          <a:custGeom>
            <a:avLst/>
            <a:gdLst/>
            <a:ahLst/>
            <a:cxnLst/>
            <a:rect l="l" t="t" r="r" b="b"/>
            <a:pathLst>
              <a:path w="1006475" h="929005">
                <a:moveTo>
                  <a:pt x="443211" y="904150"/>
                </a:moveTo>
                <a:lnTo>
                  <a:pt x="188360" y="904150"/>
                </a:lnTo>
                <a:lnTo>
                  <a:pt x="166204" y="715789"/>
                </a:lnTo>
                <a:lnTo>
                  <a:pt x="11078" y="602766"/>
                </a:lnTo>
                <a:lnTo>
                  <a:pt x="4429" y="551794"/>
                </a:lnTo>
                <a:lnTo>
                  <a:pt x="0" y="500822"/>
                </a:lnTo>
                <a:lnTo>
                  <a:pt x="4429" y="449860"/>
                </a:lnTo>
                <a:lnTo>
                  <a:pt x="11078" y="401108"/>
                </a:lnTo>
                <a:lnTo>
                  <a:pt x="24376" y="352355"/>
                </a:lnTo>
                <a:lnTo>
                  <a:pt x="39894" y="305812"/>
                </a:lnTo>
                <a:lnTo>
                  <a:pt x="62050" y="261489"/>
                </a:lnTo>
                <a:lnTo>
                  <a:pt x="86426" y="221605"/>
                </a:lnTo>
                <a:lnTo>
                  <a:pt x="115232" y="181711"/>
                </a:lnTo>
                <a:lnTo>
                  <a:pt x="148477" y="146257"/>
                </a:lnTo>
                <a:lnTo>
                  <a:pt x="183931" y="115232"/>
                </a:lnTo>
                <a:lnTo>
                  <a:pt x="221605" y="86426"/>
                </a:lnTo>
                <a:lnTo>
                  <a:pt x="263709" y="59830"/>
                </a:lnTo>
                <a:lnTo>
                  <a:pt x="308032" y="39883"/>
                </a:lnTo>
                <a:lnTo>
                  <a:pt x="354565" y="22156"/>
                </a:lnTo>
                <a:lnTo>
                  <a:pt x="401108" y="8858"/>
                </a:lnTo>
                <a:lnTo>
                  <a:pt x="452080" y="2209"/>
                </a:lnTo>
                <a:lnTo>
                  <a:pt x="503042" y="0"/>
                </a:lnTo>
                <a:lnTo>
                  <a:pt x="554014" y="2209"/>
                </a:lnTo>
                <a:lnTo>
                  <a:pt x="604986" y="8858"/>
                </a:lnTo>
                <a:lnTo>
                  <a:pt x="653739" y="22156"/>
                </a:lnTo>
                <a:lnTo>
                  <a:pt x="698062" y="39883"/>
                </a:lnTo>
                <a:lnTo>
                  <a:pt x="742385" y="59830"/>
                </a:lnTo>
                <a:lnTo>
                  <a:pt x="784489" y="86426"/>
                </a:lnTo>
                <a:lnTo>
                  <a:pt x="822163" y="115232"/>
                </a:lnTo>
                <a:lnTo>
                  <a:pt x="857617" y="146257"/>
                </a:lnTo>
                <a:lnTo>
                  <a:pt x="890852" y="181711"/>
                </a:lnTo>
                <a:lnTo>
                  <a:pt x="919668" y="221605"/>
                </a:lnTo>
                <a:lnTo>
                  <a:pt x="944044" y="261489"/>
                </a:lnTo>
                <a:lnTo>
                  <a:pt x="966200" y="305812"/>
                </a:lnTo>
                <a:lnTo>
                  <a:pt x="983928" y="352355"/>
                </a:lnTo>
                <a:lnTo>
                  <a:pt x="995006" y="401108"/>
                </a:lnTo>
                <a:lnTo>
                  <a:pt x="1003875" y="449860"/>
                </a:lnTo>
                <a:lnTo>
                  <a:pt x="1006095" y="500822"/>
                </a:lnTo>
                <a:lnTo>
                  <a:pt x="1003875" y="551794"/>
                </a:lnTo>
                <a:lnTo>
                  <a:pt x="995006" y="602766"/>
                </a:lnTo>
                <a:lnTo>
                  <a:pt x="842100" y="715789"/>
                </a:lnTo>
                <a:lnTo>
                  <a:pt x="817723" y="904150"/>
                </a:lnTo>
                <a:lnTo>
                  <a:pt x="562883" y="904150"/>
                </a:lnTo>
                <a:lnTo>
                  <a:pt x="547365" y="915228"/>
                </a:lnTo>
                <a:lnTo>
                  <a:pt x="538507" y="921877"/>
                </a:lnTo>
                <a:lnTo>
                  <a:pt x="527418" y="926306"/>
                </a:lnTo>
                <a:lnTo>
                  <a:pt x="514130" y="928526"/>
                </a:lnTo>
                <a:lnTo>
                  <a:pt x="503042" y="928526"/>
                </a:lnTo>
                <a:lnTo>
                  <a:pt x="491964" y="928526"/>
                </a:lnTo>
                <a:lnTo>
                  <a:pt x="480885" y="926306"/>
                </a:lnTo>
                <a:lnTo>
                  <a:pt x="469807" y="921877"/>
                </a:lnTo>
                <a:lnTo>
                  <a:pt x="458729" y="915228"/>
                </a:lnTo>
                <a:lnTo>
                  <a:pt x="443211" y="904150"/>
                </a:lnTo>
                <a:close/>
              </a:path>
            </a:pathLst>
          </a:custGeom>
          <a:ln w="35454">
            <a:solidFill>
              <a:srgbClr val="FFFFFF"/>
            </a:solidFill>
          </a:ln>
        </p:spPr>
        <p:txBody>
          <a:bodyPr wrap="square" lIns="0" tIns="0" rIns="0" bIns="0" rtlCol="0">
            <a:noAutofit/>
          </a:bodyPr>
          <a:lstStyle/>
          <a:p>
            <a:endParaRPr/>
          </a:p>
        </p:txBody>
      </p:sp>
      <p:sp>
        <p:nvSpPr>
          <p:cNvPr id="6" name="object 6"/>
          <p:cNvSpPr/>
          <p:nvPr/>
        </p:nvSpPr>
        <p:spPr>
          <a:xfrm>
            <a:off x="17728484" y="792243"/>
            <a:ext cx="563245" cy="929005"/>
          </a:xfrm>
          <a:custGeom>
            <a:avLst/>
            <a:gdLst/>
            <a:ahLst/>
            <a:cxnLst/>
            <a:rect l="l" t="t" r="r" b="b"/>
            <a:pathLst>
              <a:path w="563244" h="929005">
                <a:moveTo>
                  <a:pt x="562883" y="904150"/>
                </a:moveTo>
                <a:lnTo>
                  <a:pt x="443211" y="904150"/>
                </a:lnTo>
                <a:lnTo>
                  <a:pt x="458729" y="915228"/>
                </a:lnTo>
                <a:lnTo>
                  <a:pt x="469807" y="921877"/>
                </a:lnTo>
                <a:lnTo>
                  <a:pt x="480885" y="926306"/>
                </a:lnTo>
                <a:lnTo>
                  <a:pt x="491964" y="928526"/>
                </a:lnTo>
                <a:lnTo>
                  <a:pt x="514130" y="928526"/>
                </a:lnTo>
                <a:lnTo>
                  <a:pt x="527418" y="926306"/>
                </a:lnTo>
                <a:lnTo>
                  <a:pt x="538507" y="921877"/>
                </a:lnTo>
                <a:lnTo>
                  <a:pt x="547365" y="915228"/>
                </a:lnTo>
                <a:lnTo>
                  <a:pt x="562883" y="904150"/>
                </a:lnTo>
                <a:close/>
              </a:path>
              <a:path w="563244" h="929005">
                <a:moveTo>
                  <a:pt x="503042" y="0"/>
                </a:moveTo>
                <a:lnTo>
                  <a:pt x="452080" y="2209"/>
                </a:lnTo>
                <a:lnTo>
                  <a:pt x="401108" y="8858"/>
                </a:lnTo>
                <a:lnTo>
                  <a:pt x="354565" y="22156"/>
                </a:lnTo>
                <a:lnTo>
                  <a:pt x="308032" y="39883"/>
                </a:lnTo>
                <a:lnTo>
                  <a:pt x="263709" y="59830"/>
                </a:lnTo>
                <a:lnTo>
                  <a:pt x="221605" y="86426"/>
                </a:lnTo>
                <a:lnTo>
                  <a:pt x="183931" y="115232"/>
                </a:lnTo>
                <a:lnTo>
                  <a:pt x="148477" y="146257"/>
                </a:lnTo>
                <a:lnTo>
                  <a:pt x="115232" y="181711"/>
                </a:lnTo>
                <a:lnTo>
                  <a:pt x="86426" y="221605"/>
                </a:lnTo>
                <a:lnTo>
                  <a:pt x="62050" y="261489"/>
                </a:lnTo>
                <a:lnTo>
                  <a:pt x="39894" y="305812"/>
                </a:lnTo>
                <a:lnTo>
                  <a:pt x="24376" y="352355"/>
                </a:lnTo>
                <a:lnTo>
                  <a:pt x="11078" y="401108"/>
                </a:lnTo>
                <a:lnTo>
                  <a:pt x="4429" y="449860"/>
                </a:lnTo>
                <a:lnTo>
                  <a:pt x="0" y="500822"/>
                </a:lnTo>
                <a:lnTo>
                  <a:pt x="4429" y="551794"/>
                </a:lnTo>
                <a:lnTo>
                  <a:pt x="11078" y="602766"/>
                </a:lnTo>
                <a:lnTo>
                  <a:pt x="166204" y="715789"/>
                </a:lnTo>
                <a:lnTo>
                  <a:pt x="188360" y="904150"/>
                </a:lnTo>
                <a:lnTo>
                  <a:pt x="817723" y="904150"/>
                </a:lnTo>
                <a:lnTo>
                  <a:pt x="842100" y="715789"/>
                </a:lnTo>
                <a:lnTo>
                  <a:pt x="995006" y="602766"/>
                </a:lnTo>
                <a:lnTo>
                  <a:pt x="1003875" y="551794"/>
                </a:lnTo>
                <a:lnTo>
                  <a:pt x="1006095" y="500822"/>
                </a:lnTo>
                <a:lnTo>
                  <a:pt x="1003875" y="449860"/>
                </a:lnTo>
                <a:lnTo>
                  <a:pt x="995006" y="401108"/>
                </a:lnTo>
                <a:lnTo>
                  <a:pt x="983928" y="352355"/>
                </a:lnTo>
                <a:lnTo>
                  <a:pt x="966200" y="305812"/>
                </a:lnTo>
                <a:lnTo>
                  <a:pt x="944044" y="261489"/>
                </a:lnTo>
                <a:lnTo>
                  <a:pt x="919668" y="221605"/>
                </a:lnTo>
                <a:lnTo>
                  <a:pt x="890852" y="181711"/>
                </a:lnTo>
                <a:lnTo>
                  <a:pt x="857617" y="146257"/>
                </a:lnTo>
                <a:lnTo>
                  <a:pt x="822163" y="115232"/>
                </a:lnTo>
                <a:lnTo>
                  <a:pt x="784489" y="86426"/>
                </a:lnTo>
                <a:lnTo>
                  <a:pt x="742385" y="59830"/>
                </a:lnTo>
                <a:lnTo>
                  <a:pt x="698062" y="39883"/>
                </a:lnTo>
                <a:lnTo>
                  <a:pt x="653739" y="22156"/>
                </a:lnTo>
                <a:lnTo>
                  <a:pt x="604986" y="8858"/>
                </a:lnTo>
                <a:lnTo>
                  <a:pt x="554014" y="2209"/>
                </a:lnTo>
                <a:lnTo>
                  <a:pt x="503042" y="0"/>
                </a:lnTo>
                <a:close/>
              </a:path>
            </a:pathLst>
          </a:custGeom>
          <a:solidFill>
            <a:srgbClr val="F7D117"/>
          </a:solidFill>
        </p:spPr>
        <p:txBody>
          <a:bodyPr wrap="square" lIns="0" tIns="0" rIns="0" bIns="0" rtlCol="0">
            <a:noAutofit/>
          </a:bodyPr>
          <a:lstStyle/>
          <a:p>
            <a:endParaRPr/>
          </a:p>
        </p:txBody>
      </p:sp>
      <p:sp>
        <p:nvSpPr>
          <p:cNvPr id="7" name="object 7"/>
          <p:cNvSpPr/>
          <p:nvPr/>
        </p:nvSpPr>
        <p:spPr>
          <a:xfrm>
            <a:off x="17728484" y="792243"/>
            <a:ext cx="1006475" cy="929005"/>
          </a:xfrm>
          <a:custGeom>
            <a:avLst/>
            <a:gdLst/>
            <a:ahLst/>
            <a:cxnLst/>
            <a:rect l="l" t="t" r="r" b="b"/>
            <a:pathLst>
              <a:path w="1006475" h="929005">
                <a:moveTo>
                  <a:pt x="562883" y="904150"/>
                </a:moveTo>
                <a:lnTo>
                  <a:pt x="443211" y="904150"/>
                </a:lnTo>
                <a:lnTo>
                  <a:pt x="458729" y="915228"/>
                </a:lnTo>
                <a:lnTo>
                  <a:pt x="469807" y="921877"/>
                </a:lnTo>
                <a:lnTo>
                  <a:pt x="480885" y="926306"/>
                </a:lnTo>
                <a:lnTo>
                  <a:pt x="491964" y="928526"/>
                </a:lnTo>
                <a:lnTo>
                  <a:pt x="514130" y="928526"/>
                </a:lnTo>
                <a:lnTo>
                  <a:pt x="527418" y="926306"/>
                </a:lnTo>
                <a:lnTo>
                  <a:pt x="538507" y="921877"/>
                </a:lnTo>
                <a:lnTo>
                  <a:pt x="547365" y="915228"/>
                </a:lnTo>
                <a:lnTo>
                  <a:pt x="562883" y="904150"/>
                </a:lnTo>
                <a:close/>
              </a:path>
              <a:path w="1006475" h="929005">
                <a:moveTo>
                  <a:pt x="503042" y="0"/>
                </a:moveTo>
                <a:lnTo>
                  <a:pt x="452080" y="2209"/>
                </a:lnTo>
                <a:lnTo>
                  <a:pt x="401108" y="8858"/>
                </a:lnTo>
                <a:lnTo>
                  <a:pt x="354565" y="22156"/>
                </a:lnTo>
                <a:lnTo>
                  <a:pt x="308032" y="39883"/>
                </a:lnTo>
                <a:lnTo>
                  <a:pt x="263709" y="59830"/>
                </a:lnTo>
                <a:lnTo>
                  <a:pt x="221605" y="86426"/>
                </a:lnTo>
                <a:lnTo>
                  <a:pt x="183931" y="115232"/>
                </a:lnTo>
                <a:lnTo>
                  <a:pt x="148477" y="146257"/>
                </a:lnTo>
                <a:lnTo>
                  <a:pt x="115232" y="181711"/>
                </a:lnTo>
                <a:lnTo>
                  <a:pt x="86426" y="221605"/>
                </a:lnTo>
                <a:lnTo>
                  <a:pt x="62050" y="261489"/>
                </a:lnTo>
                <a:lnTo>
                  <a:pt x="39894" y="305812"/>
                </a:lnTo>
                <a:lnTo>
                  <a:pt x="24376" y="352355"/>
                </a:lnTo>
                <a:lnTo>
                  <a:pt x="11078" y="401108"/>
                </a:lnTo>
                <a:lnTo>
                  <a:pt x="4429" y="449860"/>
                </a:lnTo>
                <a:lnTo>
                  <a:pt x="0" y="500822"/>
                </a:lnTo>
                <a:lnTo>
                  <a:pt x="4429" y="551794"/>
                </a:lnTo>
                <a:lnTo>
                  <a:pt x="11078" y="602766"/>
                </a:lnTo>
                <a:lnTo>
                  <a:pt x="166204" y="715789"/>
                </a:lnTo>
                <a:lnTo>
                  <a:pt x="188360" y="904150"/>
                </a:lnTo>
                <a:lnTo>
                  <a:pt x="817723" y="904150"/>
                </a:lnTo>
                <a:lnTo>
                  <a:pt x="825466" y="844319"/>
                </a:lnTo>
                <a:lnTo>
                  <a:pt x="503042" y="844319"/>
                </a:lnTo>
                <a:lnTo>
                  <a:pt x="491964" y="842100"/>
                </a:lnTo>
                <a:lnTo>
                  <a:pt x="478666" y="835451"/>
                </a:lnTo>
                <a:lnTo>
                  <a:pt x="452080" y="815503"/>
                </a:lnTo>
                <a:lnTo>
                  <a:pt x="265929" y="815503"/>
                </a:lnTo>
                <a:lnTo>
                  <a:pt x="248201" y="667026"/>
                </a:lnTo>
                <a:lnTo>
                  <a:pt x="95285" y="556223"/>
                </a:lnTo>
                <a:lnTo>
                  <a:pt x="90855" y="529638"/>
                </a:lnTo>
                <a:lnTo>
                  <a:pt x="88646" y="500822"/>
                </a:lnTo>
                <a:lnTo>
                  <a:pt x="93075" y="456509"/>
                </a:lnTo>
                <a:lnTo>
                  <a:pt x="99724" y="436562"/>
                </a:lnTo>
                <a:lnTo>
                  <a:pt x="106373" y="414395"/>
                </a:lnTo>
                <a:lnTo>
                  <a:pt x="156141" y="414395"/>
                </a:lnTo>
                <a:lnTo>
                  <a:pt x="115232" y="363433"/>
                </a:lnTo>
                <a:lnTo>
                  <a:pt x="124100" y="332408"/>
                </a:lnTo>
                <a:lnTo>
                  <a:pt x="139608" y="303603"/>
                </a:lnTo>
                <a:lnTo>
                  <a:pt x="157335" y="279216"/>
                </a:lnTo>
                <a:lnTo>
                  <a:pt x="179502" y="254840"/>
                </a:lnTo>
                <a:lnTo>
                  <a:pt x="225921" y="254840"/>
                </a:lnTo>
                <a:lnTo>
                  <a:pt x="208307" y="217176"/>
                </a:lnTo>
                <a:lnTo>
                  <a:pt x="230474" y="190580"/>
                </a:lnTo>
                <a:lnTo>
                  <a:pt x="254850" y="170633"/>
                </a:lnTo>
                <a:lnTo>
                  <a:pt x="283656" y="152906"/>
                </a:lnTo>
                <a:lnTo>
                  <a:pt x="314681" y="141828"/>
                </a:lnTo>
                <a:lnTo>
                  <a:pt x="358961" y="141828"/>
                </a:lnTo>
                <a:lnTo>
                  <a:pt x="354565" y="119661"/>
                </a:lnTo>
                <a:lnTo>
                  <a:pt x="378941" y="108583"/>
                </a:lnTo>
                <a:lnTo>
                  <a:pt x="403328" y="99724"/>
                </a:lnTo>
                <a:lnTo>
                  <a:pt x="432133" y="95285"/>
                </a:lnTo>
                <a:lnTo>
                  <a:pt x="458729" y="93075"/>
                </a:lnTo>
                <a:lnTo>
                  <a:pt x="793185" y="93075"/>
                </a:lnTo>
                <a:lnTo>
                  <a:pt x="784489" y="86426"/>
                </a:lnTo>
                <a:lnTo>
                  <a:pt x="742385" y="59830"/>
                </a:lnTo>
                <a:lnTo>
                  <a:pt x="698062" y="39883"/>
                </a:lnTo>
                <a:lnTo>
                  <a:pt x="653739" y="22156"/>
                </a:lnTo>
                <a:lnTo>
                  <a:pt x="604986" y="8858"/>
                </a:lnTo>
                <a:lnTo>
                  <a:pt x="554014" y="2209"/>
                </a:lnTo>
                <a:lnTo>
                  <a:pt x="503042" y="0"/>
                </a:lnTo>
                <a:close/>
              </a:path>
              <a:path w="1006475" h="929005">
                <a:moveTo>
                  <a:pt x="997423" y="414395"/>
                </a:moveTo>
                <a:lnTo>
                  <a:pt x="899721" y="414395"/>
                </a:lnTo>
                <a:lnTo>
                  <a:pt x="906370" y="436562"/>
                </a:lnTo>
                <a:lnTo>
                  <a:pt x="913019" y="456509"/>
                </a:lnTo>
                <a:lnTo>
                  <a:pt x="917448" y="478666"/>
                </a:lnTo>
                <a:lnTo>
                  <a:pt x="917448" y="500822"/>
                </a:lnTo>
                <a:lnTo>
                  <a:pt x="915228" y="529638"/>
                </a:lnTo>
                <a:lnTo>
                  <a:pt x="910799" y="556223"/>
                </a:lnTo>
                <a:lnTo>
                  <a:pt x="757893" y="667026"/>
                </a:lnTo>
                <a:lnTo>
                  <a:pt x="740165" y="815503"/>
                </a:lnTo>
                <a:lnTo>
                  <a:pt x="554014" y="815503"/>
                </a:lnTo>
                <a:lnTo>
                  <a:pt x="527418" y="835451"/>
                </a:lnTo>
                <a:lnTo>
                  <a:pt x="516340" y="842100"/>
                </a:lnTo>
                <a:lnTo>
                  <a:pt x="503042" y="844319"/>
                </a:lnTo>
                <a:lnTo>
                  <a:pt x="825466" y="844319"/>
                </a:lnTo>
                <a:lnTo>
                  <a:pt x="842100" y="715789"/>
                </a:lnTo>
                <a:lnTo>
                  <a:pt x="995006" y="602766"/>
                </a:lnTo>
                <a:lnTo>
                  <a:pt x="1003875" y="551794"/>
                </a:lnTo>
                <a:lnTo>
                  <a:pt x="1006095" y="500822"/>
                </a:lnTo>
                <a:lnTo>
                  <a:pt x="1003875" y="449860"/>
                </a:lnTo>
                <a:lnTo>
                  <a:pt x="997423" y="414395"/>
                </a:lnTo>
                <a:close/>
              </a:path>
              <a:path w="1006475" h="929005">
                <a:moveTo>
                  <a:pt x="156141" y="414395"/>
                </a:moveTo>
                <a:lnTo>
                  <a:pt x="106373" y="414395"/>
                </a:lnTo>
                <a:lnTo>
                  <a:pt x="376731" y="689193"/>
                </a:lnTo>
                <a:lnTo>
                  <a:pt x="156141" y="414395"/>
                </a:lnTo>
                <a:close/>
              </a:path>
              <a:path w="1006475" h="929005">
                <a:moveTo>
                  <a:pt x="939980" y="254840"/>
                </a:moveTo>
                <a:lnTo>
                  <a:pt x="826592" y="254840"/>
                </a:lnTo>
                <a:lnTo>
                  <a:pt x="848749" y="279216"/>
                </a:lnTo>
                <a:lnTo>
                  <a:pt x="866476" y="303603"/>
                </a:lnTo>
                <a:lnTo>
                  <a:pt x="881994" y="332408"/>
                </a:lnTo>
                <a:lnTo>
                  <a:pt x="890852" y="363433"/>
                </a:lnTo>
                <a:lnTo>
                  <a:pt x="629363" y="689193"/>
                </a:lnTo>
                <a:lnTo>
                  <a:pt x="899721" y="414395"/>
                </a:lnTo>
                <a:lnTo>
                  <a:pt x="997423" y="414395"/>
                </a:lnTo>
                <a:lnTo>
                  <a:pt x="995006" y="401108"/>
                </a:lnTo>
                <a:lnTo>
                  <a:pt x="983928" y="352355"/>
                </a:lnTo>
                <a:lnTo>
                  <a:pt x="966200" y="305812"/>
                </a:lnTo>
                <a:lnTo>
                  <a:pt x="944044" y="261489"/>
                </a:lnTo>
                <a:lnTo>
                  <a:pt x="939980" y="254840"/>
                </a:lnTo>
                <a:close/>
              </a:path>
              <a:path w="1006475" h="929005">
                <a:moveTo>
                  <a:pt x="225921" y="254840"/>
                </a:moveTo>
                <a:lnTo>
                  <a:pt x="179502" y="254840"/>
                </a:lnTo>
                <a:lnTo>
                  <a:pt x="416615" y="662597"/>
                </a:lnTo>
                <a:lnTo>
                  <a:pt x="225921" y="254840"/>
                </a:lnTo>
                <a:close/>
              </a:path>
              <a:path w="1006475" h="929005">
                <a:moveTo>
                  <a:pt x="852556" y="141828"/>
                </a:moveTo>
                <a:lnTo>
                  <a:pt x="691413" y="141828"/>
                </a:lnTo>
                <a:lnTo>
                  <a:pt x="722438" y="152906"/>
                </a:lnTo>
                <a:lnTo>
                  <a:pt x="751244" y="170633"/>
                </a:lnTo>
                <a:lnTo>
                  <a:pt x="777840" y="190580"/>
                </a:lnTo>
                <a:lnTo>
                  <a:pt x="799996" y="217176"/>
                </a:lnTo>
                <a:lnTo>
                  <a:pt x="591688" y="662597"/>
                </a:lnTo>
                <a:lnTo>
                  <a:pt x="826592" y="254840"/>
                </a:lnTo>
                <a:lnTo>
                  <a:pt x="939980" y="254840"/>
                </a:lnTo>
                <a:lnTo>
                  <a:pt x="919668" y="221605"/>
                </a:lnTo>
                <a:lnTo>
                  <a:pt x="890852" y="181711"/>
                </a:lnTo>
                <a:lnTo>
                  <a:pt x="857617" y="146257"/>
                </a:lnTo>
                <a:lnTo>
                  <a:pt x="852556" y="141828"/>
                </a:lnTo>
                <a:close/>
              </a:path>
              <a:path w="1006475" h="929005">
                <a:moveTo>
                  <a:pt x="358961" y="141828"/>
                </a:moveTo>
                <a:lnTo>
                  <a:pt x="314681" y="141828"/>
                </a:lnTo>
                <a:lnTo>
                  <a:pt x="458729" y="644870"/>
                </a:lnTo>
                <a:lnTo>
                  <a:pt x="358961" y="141828"/>
                </a:lnTo>
                <a:close/>
              </a:path>
              <a:path w="1006475" h="929005">
                <a:moveTo>
                  <a:pt x="793185" y="93075"/>
                </a:moveTo>
                <a:lnTo>
                  <a:pt x="547365" y="93075"/>
                </a:lnTo>
                <a:lnTo>
                  <a:pt x="576170" y="95285"/>
                </a:lnTo>
                <a:lnTo>
                  <a:pt x="602766" y="99724"/>
                </a:lnTo>
                <a:lnTo>
                  <a:pt x="627143" y="108583"/>
                </a:lnTo>
                <a:lnTo>
                  <a:pt x="653739" y="119661"/>
                </a:lnTo>
                <a:lnTo>
                  <a:pt x="547365" y="644870"/>
                </a:lnTo>
                <a:lnTo>
                  <a:pt x="691413" y="141828"/>
                </a:lnTo>
                <a:lnTo>
                  <a:pt x="852556" y="141828"/>
                </a:lnTo>
                <a:lnTo>
                  <a:pt x="822163" y="115232"/>
                </a:lnTo>
                <a:lnTo>
                  <a:pt x="793185" y="93075"/>
                </a:lnTo>
                <a:close/>
              </a:path>
              <a:path w="1006475" h="929005">
                <a:moveTo>
                  <a:pt x="525209" y="93075"/>
                </a:moveTo>
                <a:lnTo>
                  <a:pt x="480885" y="93075"/>
                </a:lnTo>
                <a:lnTo>
                  <a:pt x="503042" y="640441"/>
                </a:lnTo>
                <a:lnTo>
                  <a:pt x="525209" y="93075"/>
                </a:lnTo>
                <a:close/>
              </a:path>
            </a:pathLst>
          </a:custGeom>
          <a:solidFill>
            <a:srgbClr val="D42E12"/>
          </a:solidFill>
        </p:spPr>
        <p:txBody>
          <a:bodyPr wrap="square" lIns="0" tIns="0" rIns="0" bIns="0" rtlCol="0">
            <a:noAutofit/>
          </a:bodyPr>
          <a:lstStyle/>
          <a:p>
            <a:endParaRPr/>
          </a:p>
        </p:txBody>
      </p:sp>
      <p:sp>
        <p:nvSpPr>
          <p:cNvPr id="8" name="object 8"/>
          <p:cNvSpPr txBox="1"/>
          <p:nvPr/>
        </p:nvSpPr>
        <p:spPr>
          <a:xfrm>
            <a:off x="1369141" y="884644"/>
            <a:ext cx="6956171" cy="2000548"/>
          </a:xfrm>
          <a:prstGeom prst="rect">
            <a:avLst/>
          </a:prstGeom>
        </p:spPr>
        <p:txBody>
          <a:bodyPr vert="horz" wrap="square" lIns="0" tIns="0" rIns="0" bIns="0" rtlCol="0">
            <a:noAutofit/>
          </a:bodyPr>
          <a:lstStyle/>
          <a:p>
            <a:pPr marL="12700" rtl="0">
              <a:lnSpc>
                <a:spcPct val="100000"/>
              </a:lnSpc>
            </a:pPr>
            <a:r>
              <a:rPr lang="uk-UA" sz="6500" b="0" i="0" u="none" strike="noStrike" kern="0" dirty="0">
                <a:solidFill>
                  <a:srgbClr val="DD1D21"/>
                </a:solidFill>
                <a:highlight>
                  <a:srgbClr val="000000">
                    <a:alpha val="0"/>
                  </a:srgbClr>
                </a:highlight>
                <a:latin typeface="Arial"/>
                <a:cs typeface="Arial"/>
              </a:rPr>
              <a:t>СТРАТЕГІЯ ПРИСКОРЮЮЧИ</a:t>
            </a:r>
          </a:p>
          <a:p>
            <a:pPr marL="12700" rtl="0">
              <a:lnSpc>
                <a:spcPct val="100000"/>
              </a:lnSpc>
            </a:pPr>
            <a:r>
              <a:rPr lang="uk-UA" sz="6500" kern="0" dirty="0">
                <a:solidFill>
                  <a:srgbClr val="DD1D21"/>
                </a:solidFill>
                <a:highlight>
                  <a:srgbClr val="000000">
                    <a:alpha val="0"/>
                  </a:srgbClr>
                </a:highlight>
                <a:latin typeface="Arial"/>
                <a:cs typeface="Arial"/>
              </a:rPr>
              <a:t>ПРОГРЕС</a:t>
            </a:r>
            <a:endParaRPr sz="6500" kern="0" dirty="0">
              <a:latin typeface="Arial" panose="020B0604020202020204" pitchFamily="34" charset="0"/>
              <a:cs typeface="Arial" panose="020B0604020202020204" pitchFamily="34" charset="0"/>
            </a:endParaRPr>
          </a:p>
        </p:txBody>
      </p:sp>
      <p:sp>
        <p:nvSpPr>
          <p:cNvPr id="9" name="object 9"/>
          <p:cNvSpPr txBox="1"/>
          <p:nvPr/>
        </p:nvSpPr>
        <p:spPr>
          <a:xfrm>
            <a:off x="1343278" y="9738617"/>
            <a:ext cx="5660771" cy="931544"/>
          </a:xfrm>
          <a:prstGeom prst="rect">
            <a:avLst/>
          </a:prstGeom>
        </p:spPr>
        <p:txBody>
          <a:bodyPr vert="horz" wrap="square" lIns="0" tIns="0" rIns="0" bIns="0" rtlCol="0">
            <a:noAutofit/>
          </a:bodyPr>
          <a:lstStyle/>
          <a:p>
            <a:pPr marL="12700" rtl="0">
              <a:lnSpc>
                <a:spcPct val="100000"/>
              </a:lnSpc>
            </a:pPr>
            <a:r>
              <a:rPr lang="uk-UA" sz="2800" b="1" i="0" u="none" strike="noStrike" kern="0" dirty="0">
                <a:solidFill>
                  <a:srgbClr val="595959"/>
                </a:solidFill>
                <a:highlight>
                  <a:srgbClr val="000000">
                    <a:alpha val="0"/>
                  </a:srgbClr>
                </a:highlight>
                <a:latin typeface="Arial"/>
                <a:cs typeface="Arial"/>
              </a:rPr>
              <a:t>КОРОТКИЙ ОГЛЯД</a:t>
            </a:r>
            <a:endParaRPr sz="2850" kern="0" dirty="0">
              <a:latin typeface="Arial" panose="020B0604020202020204" pitchFamily="34" charset="0"/>
              <a:cs typeface="Arial" panose="020B0604020202020204" pitchFamily="34" charset="0"/>
            </a:endParaRPr>
          </a:p>
          <a:p>
            <a:pPr marL="12700" rtl="0">
              <a:lnSpc>
                <a:spcPct val="100000"/>
              </a:lnSpc>
              <a:spcBef>
                <a:spcPts val="370"/>
              </a:spcBef>
              <a:tabLst>
                <a:tab pos="2110740" algn="l"/>
              </a:tabLst>
            </a:pPr>
            <a:r>
              <a:rPr lang="uk-UA" sz="2800" b="0" i="0" u="none" strike="noStrike" kern="0" dirty="0">
                <a:solidFill>
                  <a:srgbClr val="595959"/>
                </a:solidFill>
                <a:highlight>
                  <a:srgbClr val="000000">
                    <a:alpha val="0"/>
                  </a:srgbClr>
                </a:highlight>
                <a:latin typeface="Arial"/>
                <a:cs typeface="Arial"/>
              </a:rPr>
              <a:t>ЛЮТИЙ  2021 </a:t>
            </a:r>
            <a:endParaRPr sz="2850" kern="0" dirty="0">
              <a:latin typeface="Arial" panose="020B0604020202020204" pitchFamily="34" charset="0"/>
              <a:cs typeface="Arial" panose="020B060402020202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8" cy="11308556"/>
          </a:xfrm>
          <a:prstGeom prst="rect">
            <a:avLst/>
          </a:prstGeom>
          <a:blipFill>
            <a:blip r:embed="rId2"/>
            <a:stretch>
              <a:fillRect/>
            </a:stretch>
          </a:blipFill>
        </p:spPr>
        <p:txBody>
          <a:bodyPr wrap="square" lIns="0" tIns="0" rIns="0" bIns="0" rtlCol="0">
            <a:noAutofit/>
          </a:bodyPr>
          <a:lstStyle/>
          <a:p>
            <a:endParaRPr/>
          </a:p>
        </p:txBody>
      </p:sp>
      <p:sp>
        <p:nvSpPr>
          <p:cNvPr id="4" name="object 4"/>
          <p:cNvSpPr txBox="1"/>
          <p:nvPr/>
        </p:nvSpPr>
        <p:spPr>
          <a:xfrm>
            <a:off x="2081477" y="5804975"/>
            <a:ext cx="5151173" cy="1301318"/>
          </a:xfrm>
          <a:prstGeom prst="rect">
            <a:avLst/>
          </a:prstGeom>
        </p:spPr>
        <p:txBody>
          <a:bodyPr vert="horz" wrap="square" lIns="0" tIns="0" rIns="0" bIns="0" rtlCol="0">
            <a:noAutofit/>
          </a:bodyPr>
          <a:lstStyle/>
          <a:p>
            <a:pPr marL="12700" marR="6350" rtl="0">
              <a:lnSpc>
                <a:spcPct val="101299"/>
              </a:lnSpc>
            </a:pPr>
            <a:r>
              <a:rPr lang="uk-UA" sz="2800" b="0" i="0" u="none" strike="noStrike" kern="0" dirty="0">
                <a:solidFill>
                  <a:srgbClr val="FFFFFF"/>
                </a:solidFill>
                <a:highlight>
                  <a:srgbClr val="000000">
                    <a:alpha val="0"/>
                  </a:srgbClr>
                </a:highlight>
                <a:latin typeface="Arial"/>
                <a:cs typeface="Arial"/>
              </a:rPr>
              <a:t>Забезпечення електроенергією користувачів завдяки нашій продукції та діяльності, а також шляхом сприяння розвитку інклюзивного суспільства</a:t>
            </a:r>
            <a:endParaRPr sz="2850" kern="0" dirty="0">
              <a:latin typeface="Arial"/>
              <a:cs typeface="Arial"/>
            </a:endParaRPr>
          </a:p>
        </p:txBody>
      </p:sp>
      <p:sp>
        <p:nvSpPr>
          <p:cNvPr id="5" name="object 5"/>
          <p:cNvSpPr txBox="1">
            <a:spLocks noGrp="1"/>
          </p:cNvSpPr>
          <p:nvPr>
            <p:ph type="title"/>
          </p:nvPr>
        </p:nvSpPr>
        <p:spPr>
          <a:xfrm>
            <a:off x="2047695" y="2606675"/>
            <a:ext cx="8580173" cy="2000548"/>
          </a:xfrm>
          <a:prstGeom prst="rect">
            <a:avLst/>
          </a:prstGeom>
        </p:spPr>
        <p:txBody>
          <a:bodyPr vert="horz" wrap="square" lIns="0" tIns="0" rIns="0" bIns="0" rtlCol="0">
            <a:noAutofit/>
          </a:bodyPr>
          <a:lstStyle/>
          <a:p>
            <a:pPr marL="12700" rtl="0">
              <a:lnSpc>
                <a:spcPct val="100000"/>
              </a:lnSpc>
            </a:pPr>
            <a:r>
              <a:rPr lang="uk-UA" sz="6500" b="0" i="0" u="none" strike="noStrike" dirty="0">
                <a:highlight>
                  <a:srgbClr val="000000">
                    <a:alpha val="0"/>
                  </a:srgbClr>
                </a:highlight>
                <a:latin typeface="Arial Unicode MS"/>
              </a:rPr>
              <a:t>ЗАБЕЗПЕЧЕННЯ</a:t>
            </a:r>
            <a:br>
              <a:rPr lang="uk-UA" sz="6500" b="0" i="0" u="none" strike="noStrike" dirty="0">
                <a:highlight>
                  <a:srgbClr val="000000">
                    <a:alpha val="0"/>
                  </a:srgbClr>
                </a:highlight>
                <a:latin typeface="Arial Unicode MS"/>
              </a:rPr>
            </a:br>
            <a:r>
              <a:rPr lang="uk-UA" sz="6500" b="1" i="0" u="none" strike="noStrike" dirty="0">
                <a:highlight>
                  <a:srgbClr val="000000">
                    <a:alpha val="0"/>
                  </a:srgbClr>
                </a:highlight>
                <a:latin typeface="Arial"/>
                <a:cs typeface="Arial"/>
              </a:rPr>
              <a:t>ЕЛЕКТРОЕНЕРГІЄЮ</a:t>
            </a:r>
            <a:r>
              <a:rPr lang="uk-UA" sz="6500" b="0" i="0" u="none" strike="noStrike" dirty="0">
                <a:highlight>
                  <a:srgbClr val="000000">
                    <a:alpha val="0"/>
                  </a:srgbClr>
                </a:highlight>
                <a:latin typeface="Arial Unicode MS"/>
              </a:rPr>
              <a:t> КОРИСТУВАЧІВ</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53903" y="1808850"/>
            <a:ext cx="6140661" cy="4303392"/>
          </a:xfrm>
          <a:prstGeom prst="rect">
            <a:avLst/>
          </a:prstGeom>
          <a:blipFill>
            <a:blip r:embed="rId2"/>
            <a:stretch>
              <a:fillRect/>
            </a:stretch>
          </a:blipFill>
        </p:spPr>
        <p:txBody>
          <a:bodyPr wrap="square" lIns="0" tIns="0" rIns="0" bIns="0" rtlCol="0">
            <a:noAutofit/>
          </a:bodyPr>
          <a:lstStyle/>
          <a:p>
            <a:endParaRPr/>
          </a:p>
        </p:txBody>
      </p:sp>
      <p:sp>
        <p:nvSpPr>
          <p:cNvPr id="4" name="object 4"/>
          <p:cNvSpPr/>
          <p:nvPr/>
        </p:nvSpPr>
        <p:spPr>
          <a:xfrm flipH="1">
            <a:off x="10052050" y="0"/>
            <a:ext cx="0" cy="2680970"/>
          </a:xfrm>
          <a:custGeom>
            <a:avLst/>
            <a:gdLst/>
            <a:ahLst/>
            <a:cxnLst/>
            <a:rect l="l" t="t" r="r" b="b"/>
            <a:pathLst>
              <a:path h="2680970">
                <a:moveTo>
                  <a:pt x="0" y="0"/>
                </a:moveTo>
                <a:lnTo>
                  <a:pt x="0" y="2680546"/>
                </a:lnTo>
              </a:path>
            </a:pathLst>
          </a:custGeom>
          <a:ln w="31412">
            <a:solidFill>
              <a:srgbClr val="FBCE07"/>
            </a:solidFill>
          </a:ln>
        </p:spPr>
        <p:txBody>
          <a:bodyPr wrap="square" lIns="0" tIns="0" rIns="0" bIns="0" rtlCol="0">
            <a:noAutofit/>
          </a:bodyPr>
          <a:lstStyle/>
          <a:p>
            <a:endParaRPr/>
          </a:p>
        </p:txBody>
      </p:sp>
      <p:sp>
        <p:nvSpPr>
          <p:cNvPr id="5" name="object 5"/>
          <p:cNvSpPr/>
          <p:nvPr/>
        </p:nvSpPr>
        <p:spPr>
          <a:xfrm>
            <a:off x="7044539" y="1808850"/>
            <a:ext cx="6140671" cy="4303392"/>
          </a:xfrm>
          <a:prstGeom prst="rect">
            <a:avLst/>
          </a:prstGeom>
          <a:blipFill>
            <a:blip r:embed="rId3"/>
            <a:stretch>
              <a:fillRect/>
            </a:stretch>
          </a:blipFill>
        </p:spPr>
        <p:txBody>
          <a:bodyPr wrap="square" lIns="0" tIns="0" rIns="0" bIns="0" rtlCol="0">
            <a:noAutofit/>
          </a:bodyPr>
          <a:lstStyle/>
          <a:p>
            <a:endParaRPr/>
          </a:p>
        </p:txBody>
      </p:sp>
      <p:sp>
        <p:nvSpPr>
          <p:cNvPr id="6" name="object 6"/>
          <p:cNvSpPr/>
          <p:nvPr/>
        </p:nvSpPr>
        <p:spPr>
          <a:xfrm>
            <a:off x="13335186" y="1808845"/>
            <a:ext cx="6140671" cy="4303397"/>
          </a:xfrm>
          <a:prstGeom prst="rect">
            <a:avLst/>
          </a:prstGeom>
          <a:blipFill>
            <a:blip r:embed="rId4"/>
            <a:stretch>
              <a:fillRect/>
            </a:stretch>
          </a:blipFill>
        </p:spPr>
        <p:txBody>
          <a:bodyPr wrap="square" lIns="0" tIns="0" rIns="0" bIns="0" rtlCol="0">
            <a:noAutofit/>
          </a:bodyPr>
          <a:lstStyle/>
          <a:p>
            <a:endParaRPr/>
          </a:p>
        </p:txBody>
      </p:sp>
      <p:sp>
        <p:nvSpPr>
          <p:cNvPr id="7" name="object 7"/>
          <p:cNvSpPr txBox="1"/>
          <p:nvPr/>
        </p:nvSpPr>
        <p:spPr>
          <a:xfrm>
            <a:off x="1154313" y="6435424"/>
            <a:ext cx="5272405" cy="2632580"/>
          </a:xfrm>
          <a:prstGeom prst="rect">
            <a:avLst/>
          </a:prstGeom>
        </p:spPr>
        <p:txBody>
          <a:bodyPr vert="horz" wrap="square" lIns="0" tIns="0" rIns="0" bIns="0" rtlCol="0">
            <a:noAutofit/>
          </a:bodyPr>
          <a:lstStyle/>
          <a:p>
            <a:pPr marL="118110" marR="6350" indent="-106045" algn="ctr">
              <a:lnSpc>
                <a:spcPts val="1600"/>
              </a:lnSpc>
            </a:pPr>
            <a:r>
              <a:rPr lang="en-US" sz="1500" kern="0" dirty="0">
                <a:solidFill>
                  <a:srgbClr val="595959"/>
                </a:solidFill>
                <a:highlight>
                  <a:srgbClr val="000000">
                    <a:alpha val="0"/>
                  </a:srgbClr>
                </a:highlight>
                <a:latin typeface="Arial"/>
                <a:cs typeface="Arial"/>
              </a:rPr>
              <a:t>Shell</a:t>
            </a:r>
            <a:r>
              <a:rPr lang="uk-UA" sz="1500" kern="0" dirty="0">
                <a:solidFill>
                  <a:srgbClr val="595959"/>
                </a:solidFill>
                <a:highlight>
                  <a:srgbClr val="000000">
                    <a:alpha val="0"/>
                  </a:srgbClr>
                </a:highlight>
                <a:latin typeface="Arial"/>
                <a:cs typeface="Arial"/>
              </a:rPr>
              <a:t> забезпечує електроенергією користувачів для ведення домашнього бізнесу, транспорту, приготування їжі, опалення та освітлення.</a:t>
            </a:r>
            <a:endParaRPr lang="en-US" sz="1500" kern="0" dirty="0">
              <a:solidFill>
                <a:srgbClr val="595959"/>
              </a:solidFill>
              <a:highlight>
                <a:srgbClr val="000000">
                  <a:alpha val="0"/>
                </a:srgbClr>
              </a:highlight>
              <a:latin typeface="Arial"/>
              <a:cs typeface="Arial"/>
            </a:endParaRPr>
          </a:p>
          <a:p>
            <a:pPr marL="118110" marR="6350" indent="-106045" algn="ctr">
              <a:lnSpc>
                <a:spcPts val="1600"/>
              </a:lnSpc>
            </a:pPr>
            <a:endParaRPr lang="en-US" sz="1500" kern="0" dirty="0">
              <a:solidFill>
                <a:srgbClr val="595959"/>
              </a:solidFill>
              <a:highlight>
                <a:srgbClr val="000000">
                  <a:alpha val="0"/>
                </a:srgbClr>
              </a:highlight>
              <a:latin typeface="Arial"/>
              <a:cs typeface="Arial"/>
            </a:endParaRPr>
          </a:p>
          <a:p>
            <a:pPr marL="12700" marR="6350" algn="ctr" rtl="0">
              <a:lnSpc>
                <a:spcPts val="1600"/>
              </a:lnSpc>
            </a:pPr>
            <a:r>
              <a:rPr lang="uk-UA" sz="1500" kern="0" dirty="0">
                <a:solidFill>
                  <a:srgbClr val="595959"/>
                </a:solidFill>
                <a:highlight>
                  <a:srgbClr val="000000">
                    <a:alpha val="0"/>
                  </a:srgbClr>
                </a:highlight>
                <a:latin typeface="Arial"/>
                <a:cs typeface="Arial"/>
              </a:rPr>
              <a:t>Забезпечення доступного, надійного та стійкого енергопостачання також має істотне значення для вирішення глобальних проблем, у тому числі пов'язаних із бідністю й нерівністю. Саме тому ми працюємо над тим, щоб забезпечити більші обсяги електроенергії для тих, хто її наразі потребує.</a:t>
            </a:r>
          </a:p>
          <a:p>
            <a:pPr marL="12700" marR="6350" algn="ctr">
              <a:lnSpc>
                <a:spcPts val="1600"/>
              </a:lnSpc>
            </a:pPr>
            <a:endParaRPr lang="en-US" sz="1500" kern="0" dirty="0">
              <a:solidFill>
                <a:srgbClr val="595959"/>
              </a:solidFill>
              <a:highlight>
                <a:srgbClr val="000000">
                  <a:alpha val="0"/>
                </a:srgbClr>
              </a:highlight>
              <a:latin typeface="Arial"/>
              <a:cs typeface="Arial"/>
            </a:endParaRPr>
          </a:p>
          <a:p>
            <a:pPr algn="ctr" rtl="0">
              <a:lnSpc>
                <a:spcPts val="1600"/>
              </a:lnSpc>
            </a:pPr>
            <a:r>
              <a:rPr lang="uk-UA" sz="1500" kern="0" dirty="0">
                <a:solidFill>
                  <a:srgbClr val="595959"/>
                </a:solidFill>
                <a:highlight>
                  <a:srgbClr val="000000">
                    <a:alpha val="0"/>
                  </a:srgbClr>
                </a:highlight>
                <a:latin typeface="Arial"/>
                <a:cs typeface="Arial"/>
              </a:rPr>
              <a:t>Наша виробнича діяльність надає </a:t>
            </a:r>
            <a:r>
              <a:rPr lang="uk-UA" sz="1500" kern="0" dirty="0">
                <a:solidFill>
                  <a:srgbClr val="595959"/>
                </a:solidFill>
                <a:highlight>
                  <a:srgbClr val="000000">
                    <a:alpha val="0"/>
                  </a:srgbClr>
                </a:highlight>
                <a:latin typeface="Arial"/>
                <a:cs typeface="Arial"/>
                <a:hlinkClick r:id="rId5">
                  <a:extLst>
                    <a:ext uri="{A12FA001-AC4F-418D-AE19-62706E023703}">
                      <ahyp:hlinkClr xmlns:ahyp="http://schemas.microsoft.com/office/drawing/2018/hyperlinkcolor" val="tx"/>
                    </a:ext>
                  </a:extLst>
                </a:hlinkClick>
              </a:rPr>
              <a:t>підтримку країнам та громадам</a:t>
            </a:r>
            <a:r>
              <a:rPr lang="uk-UA" sz="1500" kern="0" dirty="0">
                <a:solidFill>
                  <a:srgbClr val="595959"/>
                </a:solidFill>
                <a:highlight>
                  <a:srgbClr val="000000">
                    <a:alpha val="0"/>
                  </a:srgbClr>
                </a:highlight>
                <a:latin typeface="Arial"/>
                <a:cs typeface="Arial"/>
              </a:rPr>
              <a:t>.</a:t>
            </a:r>
            <a:endParaRPr lang="en-US" sz="1500" kern="0" dirty="0">
              <a:solidFill>
                <a:srgbClr val="595959"/>
              </a:solidFill>
              <a:highlight>
                <a:srgbClr val="000000">
                  <a:alpha val="0"/>
                </a:srgbClr>
              </a:highlight>
              <a:latin typeface="Arial"/>
              <a:cs typeface="Arial"/>
            </a:endParaRPr>
          </a:p>
          <a:p>
            <a:pPr marL="12700" marR="6350" algn="ctr" rtl="0">
              <a:lnSpc>
                <a:spcPts val="1600"/>
              </a:lnSpc>
            </a:pPr>
            <a:r>
              <a:rPr lang="uk-UA" sz="1500" b="0" i="0" u="none" strike="noStrike" kern="0" dirty="0">
                <a:solidFill>
                  <a:srgbClr val="595959"/>
                </a:solidFill>
                <a:highlight>
                  <a:srgbClr val="000000">
                    <a:alpha val="0"/>
                  </a:srgbClr>
                </a:highlight>
                <a:latin typeface="Arial"/>
                <a:cs typeface="Arial"/>
              </a:rPr>
              <a:t>Ми працевлаштовуємо людей у понад 70 країнах, забезпечуючи доходи та інші переваги, такі як медичне страхування та пенсії.</a:t>
            </a:r>
            <a:endParaRPr lang="en-US" sz="1550" kern="0" dirty="0">
              <a:solidFill>
                <a:srgbClr val="595959"/>
              </a:solidFill>
              <a:latin typeface="Arial"/>
              <a:cs typeface="Arial"/>
            </a:endParaRPr>
          </a:p>
        </p:txBody>
      </p:sp>
      <p:sp>
        <p:nvSpPr>
          <p:cNvPr id="10" name="object 10"/>
          <p:cNvSpPr txBox="1"/>
          <p:nvPr/>
        </p:nvSpPr>
        <p:spPr>
          <a:xfrm>
            <a:off x="7044536" y="6435424"/>
            <a:ext cx="6140671" cy="3116751"/>
          </a:xfrm>
          <a:prstGeom prst="rect">
            <a:avLst/>
          </a:prstGeom>
        </p:spPr>
        <p:txBody>
          <a:bodyPr vert="horz" wrap="square" lIns="0" tIns="0" rIns="0" bIns="0" rtlCol="0">
            <a:noAutofit/>
          </a:bodyPr>
          <a:lstStyle/>
          <a:p>
            <a:pPr marL="12700" marR="6350" algn="ctr" rtl="0">
              <a:lnSpc>
                <a:spcPts val="1600"/>
              </a:lnSpc>
            </a:pPr>
            <a:r>
              <a:rPr lang="uk-UA" sz="1500" kern="0" dirty="0">
                <a:solidFill>
                  <a:srgbClr val="595959"/>
                </a:solidFill>
                <a:highlight>
                  <a:srgbClr val="000000">
                    <a:alpha val="0"/>
                  </a:srgbClr>
                </a:highlight>
                <a:latin typeface="Arial"/>
                <a:cs typeface="Arial"/>
              </a:rPr>
              <a:t>Щорічно компанія спрямовує десятки мільярдів доларів на забезпечення товарами та послугами в громадах, де ми ведемо діяльність. Від нашої діяльності уряди також отримують надходження через</a:t>
            </a:r>
            <a:endParaRPr sz="1500" kern="0" dirty="0">
              <a:solidFill>
                <a:srgbClr val="595959"/>
              </a:solidFill>
              <a:highlight>
                <a:srgbClr val="000000">
                  <a:alpha val="0"/>
                </a:srgbClr>
              </a:highlight>
              <a:latin typeface="Arial"/>
              <a:cs typeface="Arial"/>
            </a:endParaRPr>
          </a:p>
          <a:p>
            <a:pPr marL="19685" marR="13335" algn="ctr" rtl="0">
              <a:lnSpc>
                <a:spcPts val="1600"/>
              </a:lnSpc>
            </a:pPr>
            <a:r>
              <a:rPr lang="uk-UA" sz="1500" kern="0" dirty="0">
                <a:solidFill>
                  <a:srgbClr val="595959"/>
                </a:solidFill>
                <a:highlight>
                  <a:srgbClr val="000000">
                    <a:alpha val="0"/>
                  </a:srgbClr>
                </a:highlight>
                <a:latin typeface="Arial"/>
                <a:cs typeface="Arial"/>
                <a:hlinkClick r:id="rId6">
                  <a:extLst>
                    <a:ext uri="{A12FA001-AC4F-418D-AE19-62706E023703}">
                      <ahyp:hlinkClr xmlns:ahyp="http://schemas.microsoft.com/office/drawing/2018/hyperlinkcolor" val="tx"/>
                    </a:ext>
                  </a:extLst>
                </a:hlinkClick>
              </a:rPr>
              <a:t>податки та ліцензійні</a:t>
            </a:r>
            <a:r>
              <a:rPr lang="uk-UA" sz="1500" kern="0" dirty="0">
                <a:solidFill>
                  <a:srgbClr val="595959"/>
                </a:solidFill>
                <a:highlight>
                  <a:srgbClr val="000000">
                    <a:alpha val="0"/>
                  </a:srgbClr>
                </a:highlight>
                <a:latin typeface="Arial"/>
                <a:cs typeface="Arial"/>
              </a:rPr>
              <a:t> </a:t>
            </a:r>
            <a:r>
              <a:rPr lang="uk-UA" sz="1500" kern="0" dirty="0">
                <a:solidFill>
                  <a:srgbClr val="595959"/>
                </a:solidFill>
                <a:highlight>
                  <a:srgbClr val="000000">
                    <a:alpha val="0"/>
                  </a:srgbClr>
                </a:highlight>
                <a:latin typeface="Arial"/>
                <a:cs typeface="Arial"/>
                <a:hlinkClick r:id="rId6">
                  <a:extLst>
                    <a:ext uri="{A12FA001-AC4F-418D-AE19-62706E023703}">
                      <ahyp:hlinkClr xmlns:ahyp="http://schemas.microsoft.com/office/drawing/2018/hyperlinkcolor" val="tx"/>
                    </a:ext>
                  </a:extLst>
                </a:hlinkClick>
              </a:rPr>
              <a:t>платежі, </a:t>
            </a:r>
            <a:r>
              <a:rPr lang="uk-UA" sz="1500" kern="0" dirty="0">
                <a:solidFill>
                  <a:srgbClr val="595959"/>
                </a:solidFill>
                <a:highlight>
                  <a:srgbClr val="000000">
                    <a:alpha val="0"/>
                  </a:srgbClr>
                </a:highlight>
                <a:latin typeface="Arial"/>
                <a:cs typeface="Arial"/>
              </a:rPr>
              <a:t>які ми сплачуємо, а також податки з продажу, які ми збираємо від їхнього </a:t>
            </a:r>
            <a:r>
              <a:rPr lang="uk-UA" sz="1500" b="0" i="0" u="none" strike="noStrike" kern="0" dirty="0">
                <a:solidFill>
                  <a:srgbClr val="595959"/>
                </a:solidFill>
                <a:highlight>
                  <a:srgbClr val="000000">
                    <a:alpha val="0"/>
                  </a:srgbClr>
                </a:highlight>
                <a:latin typeface="Arial"/>
                <a:cs typeface="Arial"/>
              </a:rPr>
              <a:t>імені. Це сприяє фінансуванню системи охорони здоров’я, освіти, транспортної системи та інших послуг першої необхідності.</a:t>
            </a:r>
            <a:endParaRPr lang="en-US" sz="1550" kern="0" dirty="0">
              <a:solidFill>
                <a:srgbClr val="595959"/>
              </a:solidFill>
              <a:latin typeface="Arial"/>
              <a:cs typeface="Arial"/>
            </a:endParaRPr>
          </a:p>
          <a:p>
            <a:pPr marL="19685" marR="13335" algn="ctr">
              <a:lnSpc>
                <a:spcPts val="1600"/>
              </a:lnSpc>
            </a:pPr>
            <a:endParaRPr lang="en-US" sz="1550" kern="0" dirty="0">
              <a:solidFill>
                <a:srgbClr val="595959"/>
              </a:solidFill>
              <a:latin typeface="Arial"/>
              <a:cs typeface="Arial"/>
            </a:endParaRPr>
          </a:p>
          <a:p>
            <a:pPr marL="19685" marR="13335" algn="ctr" rtl="0">
              <a:lnSpc>
                <a:spcPts val="1600"/>
              </a:lnSpc>
            </a:pPr>
            <a:r>
              <a:rPr lang="uk-UA" sz="1500" b="0" i="0" u="none" strike="noStrike" kern="0" dirty="0">
                <a:solidFill>
                  <a:srgbClr val="595959"/>
                </a:solidFill>
                <a:highlight>
                  <a:srgbClr val="000000">
                    <a:alpha val="0"/>
                  </a:srgbClr>
                </a:highlight>
                <a:latin typeface="Arial"/>
                <a:cs typeface="Arial"/>
              </a:rPr>
              <a:t>Ми змінюємо ситуацію на </a:t>
            </a:r>
            <a:r>
              <a:rPr lang="uk-UA" sz="1500" kern="0" dirty="0">
                <a:solidFill>
                  <a:srgbClr val="595959"/>
                </a:solidFill>
                <a:highlight>
                  <a:srgbClr val="000000">
                    <a:alpha val="0"/>
                  </a:srgbClr>
                </a:highlight>
                <a:latin typeface="Arial"/>
                <a:cs typeface="Arial"/>
              </a:rPr>
              <a:t>краще в країнах та громадах, забезпечуючи навчальну підготовку й набуття навичок. Завдяки цьому підтримується розвиток місцевої економіки та засобів до існування. Ми зміцнюємо місцеву економіку, сприяючи підприємницькій діяльності, інноваціям та повноцінному працевлаштуванню за допомогою впровадженню програм, таких як Shell LiveWire, що спрямована на розвиток підприємств</a:t>
            </a:r>
            <a:r>
              <a:rPr lang="uk-UA" sz="1500" b="0" i="0" u="none" strike="noStrike" kern="0" dirty="0">
                <a:solidFill>
                  <a:srgbClr val="595959"/>
                </a:solidFill>
                <a:highlight>
                  <a:srgbClr val="000000">
                    <a:alpha val="0"/>
                  </a:srgbClr>
                </a:highlight>
                <a:latin typeface="Arial"/>
                <a:cs typeface="Arial"/>
              </a:rPr>
              <a:t>.</a:t>
            </a:r>
            <a:endParaRPr lang="en-US" sz="1550" kern="0" dirty="0">
              <a:solidFill>
                <a:srgbClr val="595959"/>
              </a:solidFill>
              <a:latin typeface="Arial"/>
              <a:cs typeface="Arial"/>
            </a:endParaRPr>
          </a:p>
        </p:txBody>
      </p:sp>
      <p:sp>
        <p:nvSpPr>
          <p:cNvPr id="12" name="object 12"/>
          <p:cNvSpPr txBox="1"/>
          <p:nvPr/>
        </p:nvSpPr>
        <p:spPr>
          <a:xfrm>
            <a:off x="13335186" y="6435424"/>
            <a:ext cx="6140671" cy="3114379"/>
          </a:xfrm>
          <a:prstGeom prst="rect">
            <a:avLst/>
          </a:prstGeom>
        </p:spPr>
        <p:txBody>
          <a:bodyPr vert="horz" wrap="square" lIns="0" tIns="0" rIns="0" bIns="0" rtlCol="0">
            <a:noAutofit/>
          </a:bodyPr>
          <a:lstStyle/>
          <a:p>
            <a:pPr marL="12700" marR="6350" algn="ctr" rtl="0">
              <a:lnSpc>
                <a:spcPts val="1600"/>
              </a:lnSpc>
            </a:pPr>
            <a:r>
              <a:rPr lang="uk-UA" sz="1500" b="0" i="0" u="none" strike="noStrike" kern="0" dirty="0">
                <a:solidFill>
                  <a:srgbClr val="595959"/>
                </a:solidFill>
                <a:highlight>
                  <a:srgbClr val="000000">
                    <a:alpha val="0"/>
                  </a:srgbClr>
                </a:highlight>
                <a:latin typeface="Arial"/>
                <a:cs typeface="Arial"/>
              </a:rPr>
              <a:t>Ми працюємо </a:t>
            </a:r>
            <a:r>
              <a:rPr lang="uk-UA" sz="1500" kern="0" dirty="0">
                <a:solidFill>
                  <a:srgbClr val="595959"/>
                </a:solidFill>
                <a:highlight>
                  <a:srgbClr val="000000">
                    <a:alpha val="0"/>
                  </a:srgbClr>
                </a:highlight>
                <a:latin typeface="Arial"/>
                <a:cs typeface="Arial"/>
              </a:rPr>
              <a:t>над тим, щоб стати однією з найрізноманітніших та інклюзивних організацій світу, середовищем, де кожен відчуває, що його цінують і поважають. Ми зосереджуємося на чотирьох </a:t>
            </a:r>
            <a:r>
              <a:rPr lang="uk-UA" sz="1500" b="0" i="0" u="none" strike="noStrike" kern="0" dirty="0">
                <a:solidFill>
                  <a:srgbClr val="595959"/>
                </a:solidFill>
                <a:highlight>
                  <a:srgbClr val="000000">
                    <a:alpha val="0"/>
                  </a:srgbClr>
                </a:highlight>
                <a:latin typeface="Arial"/>
                <a:cs typeface="Arial"/>
              </a:rPr>
              <a:t>сферах: стать, раса та етнічна приналежність, ЛГБТ+ та обмежені можливості.</a:t>
            </a:r>
            <a:endParaRPr lang="en-US" sz="1550" kern="0" dirty="0">
              <a:solidFill>
                <a:srgbClr val="595959"/>
              </a:solidFill>
              <a:latin typeface="Arial"/>
              <a:cs typeface="Arial"/>
            </a:endParaRPr>
          </a:p>
          <a:p>
            <a:pPr marL="12700" marR="6350" algn="ctr">
              <a:lnSpc>
                <a:spcPts val="1600"/>
              </a:lnSpc>
            </a:pPr>
            <a:endParaRPr lang="en-US" sz="1500" kern="0" dirty="0">
              <a:solidFill>
                <a:srgbClr val="595959"/>
              </a:solidFill>
              <a:highlight>
                <a:srgbClr val="000000">
                  <a:alpha val="0"/>
                </a:srgbClr>
              </a:highlight>
              <a:latin typeface="Arial"/>
              <a:cs typeface="Arial"/>
            </a:endParaRPr>
          </a:p>
          <a:p>
            <a:pPr marL="12700" marR="6350" indent="-635" algn="ctr" rtl="0">
              <a:lnSpc>
                <a:spcPts val="1600"/>
              </a:lnSpc>
            </a:pPr>
            <a:r>
              <a:rPr lang="uk-UA" sz="1500" kern="0" dirty="0">
                <a:solidFill>
                  <a:srgbClr val="595959"/>
                </a:solidFill>
                <a:highlight>
                  <a:srgbClr val="000000">
                    <a:alpha val="0"/>
                  </a:srgbClr>
                </a:highlight>
                <a:latin typeface="Arial"/>
                <a:cs typeface="Arial"/>
              </a:rPr>
              <a:t>Ми також усе активніше працюємо над тим, щоб клієнти отримували всебічний досвід від нашої співпраці. Наша робота з клієнтами із застосуванням додатку Service із заправки пальним дає змогу водіям з обмеженими можливостями звертатися по допомогу на наших АЗС перед тим, як розпочати поїздку, та розраховуватися </a:t>
            </a:r>
            <a:r>
              <a:rPr lang="uk-UA" sz="1500" b="0" i="0" u="none" strike="noStrike" kern="0" dirty="0">
                <a:solidFill>
                  <a:srgbClr val="595959"/>
                </a:solidFill>
                <a:highlight>
                  <a:srgbClr val="000000">
                    <a:alpha val="0"/>
                  </a:srgbClr>
                </a:highlight>
                <a:latin typeface="Arial"/>
                <a:cs typeface="Arial"/>
              </a:rPr>
              <a:t>за послуги, не виходячи з автомобіля.</a:t>
            </a:r>
          </a:p>
          <a:p>
            <a:pPr marL="12700" marR="6350" indent="-635" algn="ctr">
              <a:lnSpc>
                <a:spcPts val="1600"/>
              </a:lnSpc>
            </a:pPr>
            <a:endParaRPr lang="en-US" sz="1550" kern="0" dirty="0">
              <a:solidFill>
                <a:srgbClr val="595959"/>
              </a:solidFill>
              <a:latin typeface="Arial"/>
              <a:cs typeface="Arial"/>
            </a:endParaRPr>
          </a:p>
          <a:p>
            <a:pPr algn="ctr" rtl="0">
              <a:lnSpc>
                <a:spcPts val="1600"/>
              </a:lnSpc>
            </a:pPr>
            <a:r>
              <a:rPr lang="uk-UA" sz="1500" b="0" i="0" u="none" strike="noStrike" kern="0" dirty="0">
                <a:solidFill>
                  <a:srgbClr val="595959"/>
                </a:solidFill>
                <a:highlight>
                  <a:srgbClr val="000000">
                    <a:alpha val="0"/>
                  </a:srgbClr>
                </a:highlight>
                <a:latin typeface="Arial"/>
                <a:cs typeface="Arial"/>
              </a:rPr>
              <a:t>Ми поважаємо права людини у всіх сегментах нашої діяльності.</a:t>
            </a:r>
            <a:endParaRPr lang="en-US" sz="1550" kern="0" dirty="0">
              <a:solidFill>
                <a:srgbClr val="595959"/>
              </a:solidFill>
              <a:latin typeface="Arial"/>
              <a:cs typeface="Arial"/>
            </a:endParaRPr>
          </a:p>
          <a:p>
            <a:pPr marL="12700" marR="6350" algn="ctr" rtl="0">
              <a:lnSpc>
                <a:spcPts val="1600"/>
              </a:lnSpc>
            </a:pPr>
            <a:r>
              <a:rPr lang="uk-UA" sz="1500" b="0" i="0" u="none" strike="noStrike" kern="0" dirty="0">
                <a:solidFill>
                  <a:srgbClr val="595959"/>
                </a:solidFill>
                <a:highlight>
                  <a:srgbClr val="000000">
                    <a:alpha val="0"/>
                  </a:srgbClr>
                </a:highlight>
                <a:latin typeface="Arial"/>
                <a:cs typeface="Arial"/>
              </a:rPr>
              <a:t>Наш підхід ґрунтується на Керівних принципах ООН стосовно ведення діяльності та прав людини.</a:t>
            </a:r>
            <a:endParaRPr lang="en-US" sz="1550" kern="0" dirty="0">
              <a:solidFill>
                <a:srgbClr val="595959"/>
              </a:solidFill>
              <a:latin typeface="Arial"/>
              <a:cs typeface="Arial"/>
            </a:endParaRPr>
          </a:p>
        </p:txBody>
      </p:sp>
      <p:sp>
        <p:nvSpPr>
          <p:cNvPr id="15" name="object 15"/>
          <p:cNvSpPr/>
          <p:nvPr/>
        </p:nvSpPr>
        <p:spPr>
          <a:xfrm flipH="1">
            <a:off x="10052050" y="9813438"/>
            <a:ext cx="0" cy="1495425"/>
          </a:xfrm>
          <a:custGeom>
            <a:avLst/>
            <a:gdLst/>
            <a:ahLst/>
            <a:cxnLst/>
            <a:rect l="l" t="t" r="r" b="b"/>
            <a:pathLst>
              <a:path h="1495425">
                <a:moveTo>
                  <a:pt x="0" y="0"/>
                </a:moveTo>
                <a:lnTo>
                  <a:pt x="0" y="1495116"/>
                </a:lnTo>
              </a:path>
            </a:pathLst>
          </a:custGeom>
          <a:ln w="31412">
            <a:solidFill>
              <a:srgbClr val="FBCE07"/>
            </a:solidFill>
          </a:ln>
        </p:spPr>
        <p:txBody>
          <a:bodyPr wrap="square" lIns="0" tIns="0" rIns="0" bIns="0" rtlCol="0">
            <a:noAutofit/>
          </a:bodyPr>
          <a:lstStyle/>
          <a:p>
            <a:endParaRPr/>
          </a:p>
        </p:txBody>
      </p:sp>
      <p:sp>
        <p:nvSpPr>
          <p:cNvPr id="16" name="object 16"/>
          <p:cNvSpPr/>
          <p:nvPr/>
        </p:nvSpPr>
        <p:spPr>
          <a:xfrm>
            <a:off x="15142057" y="9813442"/>
            <a:ext cx="523871" cy="523871"/>
          </a:xfrm>
          <a:prstGeom prst="rect">
            <a:avLst/>
          </a:prstGeom>
          <a:blipFill>
            <a:blip r:embed="rId7"/>
            <a:stretch>
              <a:fillRect/>
            </a:stretch>
          </a:blipFill>
        </p:spPr>
        <p:txBody>
          <a:bodyPr wrap="square" lIns="0" tIns="0" rIns="0" bIns="0" rtlCol="0">
            <a:noAutofit/>
          </a:bodyPr>
          <a:lstStyle/>
          <a:p>
            <a:endParaRPr/>
          </a:p>
        </p:txBody>
      </p:sp>
      <p:sp>
        <p:nvSpPr>
          <p:cNvPr id="17" name="object 17"/>
          <p:cNvSpPr/>
          <p:nvPr/>
        </p:nvSpPr>
        <p:spPr>
          <a:xfrm>
            <a:off x="15809737" y="9813442"/>
            <a:ext cx="523871" cy="523871"/>
          </a:xfrm>
          <a:prstGeom prst="rect">
            <a:avLst/>
          </a:prstGeom>
          <a:blipFill>
            <a:blip r:embed="rId8"/>
            <a:stretch>
              <a:fillRect/>
            </a:stretch>
          </a:blipFill>
        </p:spPr>
        <p:txBody>
          <a:bodyPr wrap="square" lIns="0" tIns="0" rIns="0" bIns="0" rtlCol="0">
            <a:noAutofit/>
          </a:bodyPr>
          <a:lstStyle/>
          <a:p>
            <a:endParaRPr/>
          </a:p>
        </p:txBody>
      </p:sp>
      <p:sp>
        <p:nvSpPr>
          <p:cNvPr id="18" name="object 18"/>
          <p:cNvSpPr/>
          <p:nvPr/>
        </p:nvSpPr>
        <p:spPr>
          <a:xfrm>
            <a:off x="16477422" y="9813442"/>
            <a:ext cx="523871" cy="523871"/>
          </a:xfrm>
          <a:prstGeom prst="rect">
            <a:avLst/>
          </a:prstGeom>
          <a:blipFill>
            <a:blip r:embed="rId9"/>
            <a:stretch>
              <a:fillRect/>
            </a:stretch>
          </a:blipFill>
        </p:spPr>
        <p:txBody>
          <a:bodyPr wrap="square" lIns="0" tIns="0" rIns="0" bIns="0" rtlCol="0">
            <a:noAutofit/>
          </a:bodyPr>
          <a:lstStyle/>
          <a:p>
            <a:endParaRPr/>
          </a:p>
        </p:txBody>
      </p:sp>
      <p:sp>
        <p:nvSpPr>
          <p:cNvPr id="19" name="object 19"/>
          <p:cNvSpPr/>
          <p:nvPr/>
        </p:nvSpPr>
        <p:spPr>
          <a:xfrm>
            <a:off x="17145102" y="9813442"/>
            <a:ext cx="523871" cy="523871"/>
          </a:xfrm>
          <a:prstGeom prst="rect">
            <a:avLst/>
          </a:prstGeom>
          <a:blipFill>
            <a:blip r:embed="rId10"/>
            <a:stretch>
              <a:fillRect/>
            </a:stretch>
          </a:blipFill>
        </p:spPr>
        <p:txBody>
          <a:bodyPr wrap="square" lIns="0" tIns="0" rIns="0" bIns="0" rtlCol="0">
            <a:noAutofit/>
          </a:bodyPr>
          <a:lstStyle/>
          <a:p>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35" y="5245"/>
            <a:ext cx="20093629" cy="11298074"/>
          </a:xfrm>
          <a:prstGeom prst="rect">
            <a:avLst/>
          </a:prstGeom>
          <a:blipFill>
            <a:blip r:embed="rId2"/>
            <a:stretch>
              <a:fillRect/>
            </a:stretch>
          </a:blipFill>
        </p:spPr>
        <p:txBody>
          <a:bodyPr wrap="square" lIns="0" tIns="0" rIns="0" bIns="0" rtlCol="0">
            <a:noAutofit/>
          </a:bodyPr>
          <a:lstStyle/>
          <a:p>
            <a:endParaRPr/>
          </a:p>
        </p:txBody>
      </p:sp>
      <p:sp>
        <p:nvSpPr>
          <p:cNvPr id="3" name="object 3"/>
          <p:cNvSpPr/>
          <p:nvPr/>
        </p:nvSpPr>
        <p:spPr>
          <a:xfrm>
            <a:off x="6444934" y="649194"/>
            <a:ext cx="7141209" cy="1020444"/>
          </a:xfrm>
          <a:custGeom>
            <a:avLst/>
            <a:gdLst/>
            <a:ahLst/>
            <a:cxnLst/>
            <a:rect l="l" t="t" r="r" b="b"/>
            <a:pathLst>
              <a:path w="7141209" h="1020444">
                <a:moveTo>
                  <a:pt x="0" y="1020031"/>
                </a:moveTo>
                <a:lnTo>
                  <a:pt x="7140934" y="1020031"/>
                </a:lnTo>
                <a:lnTo>
                  <a:pt x="7140934" y="0"/>
                </a:lnTo>
                <a:lnTo>
                  <a:pt x="0" y="0"/>
                </a:lnTo>
                <a:lnTo>
                  <a:pt x="0" y="1020031"/>
                </a:lnTo>
                <a:close/>
              </a:path>
            </a:pathLst>
          </a:custGeom>
          <a:ln w="31412">
            <a:solidFill>
              <a:srgbClr val="FBCE07"/>
            </a:solidFill>
          </a:ln>
        </p:spPr>
        <p:txBody>
          <a:bodyPr wrap="square" lIns="0" tIns="0" rIns="0" bIns="0" rtlCol="0">
            <a:noAutofit/>
          </a:bodyPr>
          <a:lstStyle/>
          <a:p>
            <a:endParaRPr/>
          </a:p>
        </p:txBody>
      </p:sp>
      <p:sp>
        <p:nvSpPr>
          <p:cNvPr id="4" name="object 4"/>
          <p:cNvSpPr txBox="1"/>
          <p:nvPr/>
        </p:nvSpPr>
        <p:spPr>
          <a:xfrm>
            <a:off x="6444925" y="1066801"/>
            <a:ext cx="7141208" cy="238527"/>
          </a:xfrm>
          <a:prstGeom prst="rect">
            <a:avLst/>
          </a:prstGeom>
        </p:spPr>
        <p:txBody>
          <a:bodyPr vert="horz" wrap="square" lIns="0" tIns="0" rIns="0" bIns="0" rtlCol="0">
            <a:noAutofit/>
          </a:bodyPr>
          <a:lstStyle/>
          <a:p>
            <a:pPr marL="12700" algn="ctr"/>
            <a:r>
              <a:rPr lang="uk-UA" sz="1500" b="1" i="0" u="none" strike="noStrike" kern="0" dirty="0">
                <a:solidFill>
                  <a:srgbClr val="595959"/>
                </a:solidFill>
                <a:highlight>
                  <a:srgbClr val="000000">
                    <a:alpha val="0"/>
                  </a:srgbClr>
                </a:highlight>
                <a:latin typeface="Arial Black" panose="020B0A04020102020204" pitchFamily="34" charset="0"/>
                <a:cs typeface="Arial"/>
              </a:rPr>
              <a:t>ЯК </a:t>
            </a:r>
            <a:r>
              <a:rPr lang="en-US" sz="1500" b="1" u="sng" kern="0" dirty="0">
                <a:solidFill>
                  <a:schemeClr val="accent3">
                    <a:lumMod val="75000"/>
                  </a:schemeClr>
                </a:solidFill>
                <a:highlight>
                  <a:srgbClr val="000000">
                    <a:alpha val="0"/>
                  </a:srgbClr>
                </a:highlight>
                <a:latin typeface="Arial"/>
              </a:rPr>
              <a:t>Shell</a:t>
            </a:r>
            <a:r>
              <a:rPr lang="uk-UA" sz="1500" b="1" i="0" u="none" strike="noStrike" kern="0" dirty="0">
                <a:solidFill>
                  <a:srgbClr val="595959"/>
                </a:solidFill>
                <a:highlight>
                  <a:srgbClr val="000000">
                    <a:alpha val="0"/>
                  </a:srgbClr>
                </a:highlight>
                <a:latin typeface="Arial Black" panose="020B0A04020102020204" pitchFamily="34" charset="0"/>
                <a:cs typeface="Arial"/>
              </a:rPr>
              <a:t> ЗАБЕЗПЕЧУЄ ЕЛЕКТРОЕНЕРГІЄЮ  КОРИСТУВАЧІВ</a:t>
            </a:r>
            <a:endParaRPr sz="1550" kern="0" dirty="0">
              <a:latin typeface="Arial Black" panose="020B0A04020102020204" pitchFamily="34" charset="0"/>
              <a:cs typeface="Arial"/>
            </a:endParaRPr>
          </a:p>
        </p:txBody>
      </p:sp>
      <p:sp>
        <p:nvSpPr>
          <p:cNvPr id="5" name="object 5"/>
          <p:cNvSpPr txBox="1"/>
          <p:nvPr/>
        </p:nvSpPr>
        <p:spPr>
          <a:xfrm>
            <a:off x="5833556" y="10697503"/>
            <a:ext cx="1528445" cy="176972"/>
          </a:xfrm>
          <a:prstGeom prst="rect">
            <a:avLst/>
          </a:prstGeom>
        </p:spPr>
        <p:txBody>
          <a:bodyPr vert="horz" wrap="square" lIns="0" tIns="0" rIns="0" bIns="0" rtlCol="0">
            <a:noAutofit/>
          </a:bodyPr>
          <a:lstStyle/>
          <a:p>
            <a:pPr marL="12700" rtl="0">
              <a:lnSpc>
                <a:spcPct val="100000"/>
              </a:lnSpc>
            </a:pPr>
            <a:r>
              <a:rPr lang="uk-UA" sz="1100" b="1" i="0" u="none" strike="noStrike" kern="0" dirty="0">
                <a:solidFill>
                  <a:srgbClr val="595959"/>
                </a:solidFill>
                <a:highlight>
                  <a:srgbClr val="000000">
                    <a:alpha val="0"/>
                  </a:srgbClr>
                </a:highlight>
                <a:latin typeface="Arial Black" panose="020B0A04020102020204" pitchFamily="34" charset="0"/>
                <a:cs typeface="Arial"/>
                <a:hlinkClick r:id="rId3">
                  <a:extLst>
                    <a:ext uri="{A12FA001-AC4F-418D-AE19-62706E023703}">
                      <ahyp:hlinkClr xmlns:ahyp="http://schemas.microsoft.com/office/drawing/2018/hyperlinkcolor" val="tx"/>
                    </a:ext>
                  </a:extLst>
                </a:hlinkClick>
              </a:rPr>
              <a:t>ДОСТУП ДО ЕЛЕКТРОЕНЕРГІЇ</a:t>
            </a:r>
            <a:endParaRPr sz="1150" kern="0" dirty="0">
              <a:solidFill>
                <a:srgbClr val="595959"/>
              </a:solidFill>
              <a:latin typeface="Arial Black" panose="020B0A04020102020204" pitchFamily="34" charset="0"/>
              <a:cs typeface="Arial"/>
            </a:endParaRPr>
          </a:p>
        </p:txBody>
      </p:sp>
      <p:sp>
        <p:nvSpPr>
          <p:cNvPr id="6" name="object 6"/>
          <p:cNvSpPr txBox="1"/>
          <p:nvPr/>
        </p:nvSpPr>
        <p:spPr>
          <a:xfrm>
            <a:off x="8039772" y="10697503"/>
            <a:ext cx="2174875" cy="176972"/>
          </a:xfrm>
          <a:prstGeom prst="rect">
            <a:avLst/>
          </a:prstGeom>
        </p:spPr>
        <p:txBody>
          <a:bodyPr vert="horz" wrap="square" lIns="0" tIns="0" rIns="0" bIns="0" rtlCol="0">
            <a:noAutofit/>
          </a:bodyPr>
          <a:lstStyle/>
          <a:p>
            <a:pPr marL="12700" rtl="0">
              <a:lnSpc>
                <a:spcPct val="100000"/>
              </a:lnSpc>
            </a:pPr>
            <a:r>
              <a:rPr lang="uk-UA" sz="1100" b="1" i="0" u="none" strike="noStrike" kern="0">
                <a:solidFill>
                  <a:srgbClr val="595959"/>
                </a:solidFill>
                <a:highlight>
                  <a:srgbClr val="000000">
                    <a:alpha val="0"/>
                  </a:srgbClr>
                </a:highlight>
                <a:latin typeface="Arial Black" panose="020B0A04020102020204" pitchFamily="34" charset="0"/>
                <a:cs typeface="Arial"/>
                <a:hlinkClick r:id="rId4">
                  <a:extLst>
                    <a:ext uri="{A12FA001-AC4F-418D-AE19-62706E023703}">
                      <ahyp:hlinkClr xmlns:ahyp="http://schemas.microsoft.com/office/drawing/2018/hyperlinkcolor" val="tx"/>
                    </a:ext>
                  </a:extLst>
                </a:hlinkClick>
              </a:rPr>
              <a:t>РІЗНОМАНІТНІСТЬ ТА ІНКЛЮЗИВНІСТЬ</a:t>
            </a:r>
            <a:endParaRPr sz="1150" kern="0">
              <a:solidFill>
                <a:srgbClr val="595959"/>
              </a:solidFill>
              <a:latin typeface="Arial Black" panose="020B0A04020102020204" pitchFamily="34" charset="0"/>
              <a:cs typeface="Arial"/>
            </a:endParaRPr>
          </a:p>
        </p:txBody>
      </p:sp>
      <p:sp>
        <p:nvSpPr>
          <p:cNvPr id="7" name="object 7"/>
          <p:cNvSpPr txBox="1"/>
          <p:nvPr/>
        </p:nvSpPr>
        <p:spPr>
          <a:xfrm>
            <a:off x="10901842" y="10697503"/>
            <a:ext cx="1295400" cy="176972"/>
          </a:xfrm>
          <a:prstGeom prst="rect">
            <a:avLst/>
          </a:prstGeom>
        </p:spPr>
        <p:txBody>
          <a:bodyPr vert="horz" wrap="square" lIns="0" tIns="0" rIns="0" bIns="0" rtlCol="0">
            <a:noAutofit/>
          </a:bodyPr>
          <a:lstStyle/>
          <a:p>
            <a:pPr marL="12700" rtl="0">
              <a:lnSpc>
                <a:spcPct val="100000"/>
              </a:lnSpc>
            </a:pPr>
            <a:r>
              <a:rPr lang="uk-UA" sz="1100" b="1" i="0" u="none" strike="noStrike" kern="0">
                <a:solidFill>
                  <a:srgbClr val="595959"/>
                </a:solidFill>
                <a:highlight>
                  <a:srgbClr val="000000">
                    <a:alpha val="0"/>
                  </a:srgbClr>
                </a:highlight>
                <a:latin typeface="Arial Black" panose="020B0A04020102020204" pitchFamily="34" charset="0"/>
                <a:cs typeface="Arial"/>
                <a:hlinkClick r:id="rId5">
                  <a:extLst>
                    <a:ext uri="{A12FA001-AC4F-418D-AE19-62706E023703}">
                      <ahyp:hlinkClr xmlns:ahyp="http://schemas.microsoft.com/office/drawing/2018/hyperlinkcolor" val="tx"/>
                    </a:ext>
                  </a:extLst>
                </a:hlinkClick>
              </a:rPr>
              <a:t>ПРАВА ЛЮДИНИ</a:t>
            </a:r>
            <a:endParaRPr sz="1150" kern="0">
              <a:solidFill>
                <a:srgbClr val="595959"/>
              </a:solidFill>
              <a:latin typeface="Arial Black" panose="020B0A04020102020204" pitchFamily="34" charset="0"/>
              <a:cs typeface="Arial"/>
            </a:endParaRPr>
          </a:p>
        </p:txBody>
      </p:sp>
      <p:sp>
        <p:nvSpPr>
          <p:cNvPr id="8" name="object 8"/>
          <p:cNvSpPr txBox="1"/>
          <p:nvPr/>
        </p:nvSpPr>
        <p:spPr>
          <a:xfrm>
            <a:off x="12894326" y="10697503"/>
            <a:ext cx="1176655" cy="176972"/>
          </a:xfrm>
          <a:prstGeom prst="rect">
            <a:avLst/>
          </a:prstGeom>
        </p:spPr>
        <p:txBody>
          <a:bodyPr vert="horz" wrap="square" lIns="0" tIns="0" rIns="0" bIns="0" rtlCol="0">
            <a:noAutofit/>
          </a:bodyPr>
          <a:lstStyle/>
          <a:p>
            <a:pPr marL="12700" rtl="0">
              <a:lnSpc>
                <a:spcPct val="100000"/>
              </a:lnSpc>
            </a:pPr>
            <a:r>
              <a:rPr lang="uk-UA" sz="1100" b="1" i="0" u="none" strike="noStrike" kern="0">
                <a:solidFill>
                  <a:srgbClr val="595959"/>
                </a:solidFill>
                <a:highlight>
                  <a:srgbClr val="000000">
                    <a:alpha val="0"/>
                  </a:srgbClr>
                </a:highlight>
                <a:latin typeface="Arial Black" panose="020B0A04020102020204" pitchFamily="34" charset="0"/>
                <a:cs typeface="Arial"/>
                <a:hlinkClick r:id="rId6">
                  <a:extLst>
                    <a:ext uri="{A12FA001-AC4F-418D-AE19-62706E023703}">
                      <ahyp:hlinkClr xmlns:ahyp="http://schemas.microsoft.com/office/drawing/2018/hyperlinkcolor" val="tx"/>
                    </a:ext>
                  </a:extLst>
                </a:hlinkClick>
              </a:rPr>
              <a:t>СПІЛЬНОТИ</a:t>
            </a:r>
            <a:endParaRPr sz="1150" kern="0">
              <a:solidFill>
                <a:srgbClr val="595959"/>
              </a:solidFill>
              <a:latin typeface="Arial Black" panose="020B0A04020102020204" pitchFamily="34" charset="0"/>
              <a:cs typeface="Arial"/>
            </a:endParaRPr>
          </a:p>
        </p:txBody>
      </p:sp>
      <p:sp>
        <p:nvSpPr>
          <p:cNvPr id="9" name="object 9"/>
          <p:cNvSpPr/>
          <p:nvPr/>
        </p:nvSpPr>
        <p:spPr>
          <a:xfrm flipH="1">
            <a:off x="10052050" y="5235"/>
            <a:ext cx="0" cy="659765"/>
          </a:xfrm>
          <a:custGeom>
            <a:avLst/>
            <a:gdLst/>
            <a:ahLst/>
            <a:cxnLst/>
            <a:rect l="l" t="t" r="r" b="b"/>
            <a:pathLst>
              <a:path h="659765">
                <a:moveTo>
                  <a:pt x="0" y="0"/>
                </a:moveTo>
                <a:lnTo>
                  <a:pt x="0" y="659665"/>
                </a:lnTo>
              </a:path>
            </a:pathLst>
          </a:custGeom>
          <a:ln w="31412">
            <a:solidFill>
              <a:srgbClr val="FBCE07"/>
            </a:solidFill>
          </a:ln>
        </p:spPr>
        <p:txBody>
          <a:bodyPr wrap="square" lIns="0" tIns="0" rIns="0" bIns="0" rtlCol="0">
            <a:noAutofit/>
          </a:bodyPr>
          <a:lstStyle/>
          <a:p>
            <a:endParaRPr/>
          </a:p>
        </p:txBody>
      </p:sp>
      <p:sp>
        <p:nvSpPr>
          <p:cNvPr id="10" name="object 10"/>
          <p:cNvSpPr/>
          <p:nvPr/>
        </p:nvSpPr>
        <p:spPr>
          <a:xfrm>
            <a:off x="7436937" y="10711480"/>
            <a:ext cx="139700" cy="140970"/>
          </a:xfrm>
          <a:custGeom>
            <a:avLst/>
            <a:gdLst/>
            <a:ahLst/>
            <a:cxnLst/>
            <a:rect l="l" t="t" r="r" b="b"/>
            <a:pathLst>
              <a:path w="139700" h="140970">
                <a:moveTo>
                  <a:pt x="70271" y="140381"/>
                </a:moveTo>
                <a:lnTo>
                  <a:pt x="110318" y="127890"/>
                </a:lnTo>
                <a:lnTo>
                  <a:pt x="135783" y="95830"/>
                </a:lnTo>
                <a:lnTo>
                  <a:pt x="139627" y="82197"/>
                </a:lnTo>
                <a:lnTo>
                  <a:pt x="138716" y="65182"/>
                </a:lnTo>
                <a:lnTo>
                  <a:pt x="122513" y="24795"/>
                </a:lnTo>
                <a:lnTo>
                  <a:pt x="91095" y="2748"/>
                </a:lnTo>
                <a:lnTo>
                  <a:pt x="78350" y="0"/>
                </a:lnTo>
                <a:lnTo>
                  <a:pt x="62126" y="1174"/>
                </a:lnTo>
                <a:lnTo>
                  <a:pt x="23140" y="18745"/>
                </a:lnTo>
                <a:lnTo>
                  <a:pt x="2193" y="52014"/>
                </a:lnTo>
                <a:lnTo>
                  <a:pt x="0" y="65399"/>
                </a:lnTo>
                <a:lnTo>
                  <a:pt x="1346" y="80897"/>
                </a:lnTo>
                <a:lnTo>
                  <a:pt x="19995" y="118653"/>
                </a:lnTo>
                <a:lnTo>
                  <a:pt x="54810" y="138666"/>
                </a:lnTo>
                <a:lnTo>
                  <a:pt x="70271" y="140381"/>
                </a:lnTo>
                <a:close/>
              </a:path>
            </a:pathLst>
          </a:custGeom>
          <a:ln w="4701">
            <a:solidFill>
              <a:srgbClr val="595959"/>
            </a:solidFill>
          </a:ln>
        </p:spPr>
        <p:txBody>
          <a:bodyPr wrap="square" lIns="0" tIns="0" rIns="0" bIns="0" rtlCol="0">
            <a:noAutofit/>
          </a:bodyPr>
          <a:lstStyle/>
          <a:p>
            <a:endParaRPr/>
          </a:p>
        </p:txBody>
      </p:sp>
      <p:sp>
        <p:nvSpPr>
          <p:cNvPr id="11" name="object 11"/>
          <p:cNvSpPr txBox="1"/>
          <p:nvPr/>
        </p:nvSpPr>
        <p:spPr>
          <a:xfrm>
            <a:off x="7467888" y="10720487"/>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3"/>
              </a:rPr>
              <a:t>&gt;</a:t>
            </a:r>
            <a:endParaRPr sz="750">
              <a:latin typeface="Arial Unicode MS"/>
              <a:cs typeface="Arial Unicode MS"/>
            </a:endParaRPr>
          </a:p>
        </p:txBody>
      </p:sp>
      <p:sp>
        <p:nvSpPr>
          <p:cNvPr id="12" name="object 12"/>
          <p:cNvSpPr/>
          <p:nvPr/>
        </p:nvSpPr>
        <p:spPr>
          <a:xfrm>
            <a:off x="10289955" y="10711481"/>
            <a:ext cx="139700" cy="140970"/>
          </a:xfrm>
          <a:custGeom>
            <a:avLst/>
            <a:gdLst/>
            <a:ahLst/>
            <a:cxnLst/>
            <a:rect l="l" t="t" r="r" b="b"/>
            <a:pathLst>
              <a:path w="139700" h="140970">
                <a:moveTo>
                  <a:pt x="70270" y="140379"/>
                </a:moveTo>
                <a:lnTo>
                  <a:pt x="110318" y="127891"/>
                </a:lnTo>
                <a:lnTo>
                  <a:pt x="135789" y="95834"/>
                </a:lnTo>
                <a:lnTo>
                  <a:pt x="139635" y="82203"/>
                </a:lnTo>
                <a:lnTo>
                  <a:pt x="138725" y="65188"/>
                </a:lnTo>
                <a:lnTo>
                  <a:pt x="122522" y="24800"/>
                </a:lnTo>
                <a:lnTo>
                  <a:pt x="91106" y="2750"/>
                </a:lnTo>
                <a:lnTo>
                  <a:pt x="78362" y="0"/>
                </a:lnTo>
                <a:lnTo>
                  <a:pt x="62136" y="1173"/>
                </a:lnTo>
                <a:lnTo>
                  <a:pt x="23145" y="18740"/>
                </a:lnTo>
                <a:lnTo>
                  <a:pt x="2195" y="52004"/>
                </a:lnTo>
                <a:lnTo>
                  <a:pt x="0" y="65386"/>
                </a:lnTo>
                <a:lnTo>
                  <a:pt x="1345" y="80887"/>
                </a:lnTo>
                <a:lnTo>
                  <a:pt x="19991" y="118647"/>
                </a:lnTo>
                <a:lnTo>
                  <a:pt x="54802" y="138663"/>
                </a:lnTo>
                <a:lnTo>
                  <a:pt x="70270" y="140379"/>
                </a:lnTo>
                <a:close/>
              </a:path>
            </a:pathLst>
          </a:custGeom>
          <a:ln w="4701">
            <a:solidFill>
              <a:srgbClr val="595959"/>
            </a:solidFill>
          </a:ln>
        </p:spPr>
        <p:txBody>
          <a:bodyPr wrap="square" lIns="0" tIns="0" rIns="0" bIns="0" rtlCol="0">
            <a:noAutofit/>
          </a:bodyPr>
          <a:lstStyle/>
          <a:p>
            <a:endParaRPr/>
          </a:p>
        </p:txBody>
      </p:sp>
      <p:sp>
        <p:nvSpPr>
          <p:cNvPr id="13" name="object 13"/>
          <p:cNvSpPr txBox="1"/>
          <p:nvPr/>
        </p:nvSpPr>
        <p:spPr>
          <a:xfrm>
            <a:off x="10320904" y="10720487"/>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4"/>
              </a:rPr>
              <a:t>&gt;</a:t>
            </a:r>
            <a:endParaRPr sz="750">
              <a:latin typeface="Arial Unicode MS"/>
              <a:cs typeface="Arial Unicode MS"/>
            </a:endParaRPr>
          </a:p>
        </p:txBody>
      </p:sp>
      <p:sp>
        <p:nvSpPr>
          <p:cNvPr id="14" name="object 14"/>
          <p:cNvSpPr/>
          <p:nvPr/>
        </p:nvSpPr>
        <p:spPr>
          <a:xfrm>
            <a:off x="12271988" y="10711480"/>
            <a:ext cx="139700" cy="140970"/>
          </a:xfrm>
          <a:custGeom>
            <a:avLst/>
            <a:gdLst/>
            <a:ahLst/>
            <a:cxnLst/>
            <a:rect l="l" t="t" r="r" b="b"/>
            <a:pathLst>
              <a:path w="139700" h="140970">
                <a:moveTo>
                  <a:pt x="70281" y="140381"/>
                </a:moveTo>
                <a:lnTo>
                  <a:pt x="110328" y="127890"/>
                </a:lnTo>
                <a:lnTo>
                  <a:pt x="135793" y="95830"/>
                </a:lnTo>
                <a:lnTo>
                  <a:pt x="139637" y="82197"/>
                </a:lnTo>
                <a:lnTo>
                  <a:pt x="138726" y="65182"/>
                </a:lnTo>
                <a:lnTo>
                  <a:pt x="122523" y="24795"/>
                </a:lnTo>
                <a:lnTo>
                  <a:pt x="91105" y="2748"/>
                </a:lnTo>
                <a:lnTo>
                  <a:pt x="78360" y="0"/>
                </a:lnTo>
                <a:lnTo>
                  <a:pt x="62136" y="1174"/>
                </a:lnTo>
                <a:lnTo>
                  <a:pt x="23148" y="18743"/>
                </a:lnTo>
                <a:lnTo>
                  <a:pt x="2195" y="52008"/>
                </a:lnTo>
                <a:lnTo>
                  <a:pt x="0" y="65390"/>
                </a:lnTo>
                <a:lnTo>
                  <a:pt x="1346" y="80890"/>
                </a:lnTo>
                <a:lnTo>
                  <a:pt x="19994" y="118647"/>
                </a:lnTo>
                <a:lnTo>
                  <a:pt x="54807" y="138663"/>
                </a:lnTo>
                <a:lnTo>
                  <a:pt x="70281" y="140381"/>
                </a:lnTo>
                <a:close/>
              </a:path>
            </a:pathLst>
          </a:custGeom>
          <a:ln w="4701">
            <a:solidFill>
              <a:srgbClr val="595959"/>
            </a:solidFill>
          </a:ln>
        </p:spPr>
        <p:txBody>
          <a:bodyPr wrap="square" lIns="0" tIns="0" rIns="0" bIns="0" rtlCol="0">
            <a:noAutofit/>
          </a:bodyPr>
          <a:lstStyle/>
          <a:p>
            <a:endParaRPr/>
          </a:p>
        </p:txBody>
      </p:sp>
      <p:sp>
        <p:nvSpPr>
          <p:cNvPr id="15" name="object 15"/>
          <p:cNvSpPr txBox="1"/>
          <p:nvPr/>
        </p:nvSpPr>
        <p:spPr>
          <a:xfrm>
            <a:off x="12302948" y="10720487"/>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5"/>
              </a:rPr>
              <a:t>&gt;</a:t>
            </a:r>
            <a:endParaRPr sz="750">
              <a:latin typeface="Arial Unicode MS"/>
              <a:cs typeface="Arial Unicode MS"/>
            </a:endParaRPr>
          </a:p>
        </p:txBody>
      </p:sp>
      <p:sp>
        <p:nvSpPr>
          <p:cNvPr id="16" name="object 16"/>
          <p:cNvSpPr/>
          <p:nvPr/>
        </p:nvSpPr>
        <p:spPr>
          <a:xfrm>
            <a:off x="14146205" y="10711480"/>
            <a:ext cx="139700" cy="140970"/>
          </a:xfrm>
          <a:custGeom>
            <a:avLst/>
            <a:gdLst/>
            <a:ahLst/>
            <a:cxnLst/>
            <a:rect l="l" t="t" r="r" b="b"/>
            <a:pathLst>
              <a:path w="139700" h="140970">
                <a:moveTo>
                  <a:pt x="70281" y="140381"/>
                </a:moveTo>
                <a:lnTo>
                  <a:pt x="110328" y="127890"/>
                </a:lnTo>
                <a:lnTo>
                  <a:pt x="135793" y="95830"/>
                </a:lnTo>
                <a:lnTo>
                  <a:pt x="139637" y="82197"/>
                </a:lnTo>
                <a:lnTo>
                  <a:pt x="138726" y="65182"/>
                </a:lnTo>
                <a:lnTo>
                  <a:pt x="122523" y="24795"/>
                </a:lnTo>
                <a:lnTo>
                  <a:pt x="91105" y="2748"/>
                </a:lnTo>
                <a:lnTo>
                  <a:pt x="78360" y="0"/>
                </a:lnTo>
                <a:lnTo>
                  <a:pt x="62136" y="1174"/>
                </a:lnTo>
                <a:lnTo>
                  <a:pt x="23148" y="18743"/>
                </a:lnTo>
                <a:lnTo>
                  <a:pt x="2195" y="52008"/>
                </a:lnTo>
                <a:lnTo>
                  <a:pt x="0" y="65390"/>
                </a:lnTo>
                <a:lnTo>
                  <a:pt x="1346" y="80890"/>
                </a:lnTo>
                <a:lnTo>
                  <a:pt x="19994" y="118647"/>
                </a:lnTo>
                <a:lnTo>
                  <a:pt x="54807" y="138663"/>
                </a:lnTo>
                <a:lnTo>
                  <a:pt x="70281" y="140381"/>
                </a:lnTo>
                <a:close/>
              </a:path>
            </a:pathLst>
          </a:custGeom>
          <a:ln w="4701">
            <a:solidFill>
              <a:srgbClr val="595959"/>
            </a:solidFill>
          </a:ln>
        </p:spPr>
        <p:txBody>
          <a:bodyPr wrap="square" lIns="0" tIns="0" rIns="0" bIns="0" rtlCol="0">
            <a:noAutofit/>
          </a:bodyPr>
          <a:lstStyle/>
          <a:p>
            <a:endParaRPr/>
          </a:p>
        </p:txBody>
      </p:sp>
      <p:sp>
        <p:nvSpPr>
          <p:cNvPr id="17" name="object 17"/>
          <p:cNvSpPr txBox="1"/>
          <p:nvPr/>
        </p:nvSpPr>
        <p:spPr>
          <a:xfrm>
            <a:off x="14177164" y="10720487"/>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6"/>
              </a:rPr>
              <a:t>&gt;</a:t>
            </a:r>
            <a:endParaRPr sz="750">
              <a:latin typeface="Arial Unicode MS"/>
              <a:cs typeface="Arial Unicode MS"/>
            </a:endParaRPr>
          </a:p>
        </p:txBody>
      </p:sp>
      <p:sp>
        <p:nvSpPr>
          <p:cNvPr id="18" name="object 18"/>
          <p:cNvSpPr txBox="1"/>
          <p:nvPr/>
        </p:nvSpPr>
        <p:spPr>
          <a:xfrm>
            <a:off x="3631844" y="5608615"/>
            <a:ext cx="5770932" cy="967740"/>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Ми </a:t>
            </a:r>
            <a:r>
              <a:rPr lang="uk-UA" sz="1500" kern="0" dirty="0">
                <a:solidFill>
                  <a:srgbClr val="595959"/>
                </a:solidFill>
                <a:highlight>
                  <a:srgbClr val="000000">
                    <a:alpha val="0"/>
                  </a:srgbClr>
                </a:highlight>
                <a:latin typeface="Arial"/>
                <a:cs typeface="Arial"/>
              </a:rPr>
              <a:t>прагнемо розширити расове й етнічне різноманіття серед своїх працівників, щоб краще відображати громади, в яких ми працюємо та живемо, починаючи з Великої Британії та США </a:t>
            </a:r>
            <a:r>
              <a:rPr lang="uk-UA" sz="1500" b="0" i="0" u="none" strike="noStrike" kern="0" dirty="0">
                <a:solidFill>
                  <a:srgbClr val="595959"/>
                </a:solidFill>
                <a:highlight>
                  <a:srgbClr val="000000">
                    <a:alpha val="0"/>
                  </a:srgbClr>
                </a:highlight>
                <a:latin typeface="Arial"/>
                <a:cs typeface="Arial"/>
              </a:rPr>
              <a:t>та закінчуючи Нідерл</a:t>
            </a:r>
            <a:r>
              <a:rPr lang="uk-UA" sz="1500" kern="0" dirty="0">
                <a:solidFill>
                  <a:srgbClr val="595959"/>
                </a:solidFill>
                <a:highlight>
                  <a:srgbClr val="000000">
                    <a:alpha val="0"/>
                  </a:srgbClr>
                </a:highlight>
                <a:latin typeface="Arial"/>
                <a:cs typeface="Arial"/>
              </a:rPr>
              <a:t>анда</a:t>
            </a:r>
            <a:r>
              <a:rPr lang="uk-UA" sz="1500" b="0" i="0" u="none" strike="noStrike" kern="0" dirty="0">
                <a:solidFill>
                  <a:srgbClr val="595959"/>
                </a:solidFill>
                <a:highlight>
                  <a:srgbClr val="000000">
                    <a:alpha val="0"/>
                  </a:srgbClr>
                </a:highlight>
                <a:latin typeface="Arial"/>
                <a:cs typeface="Arial"/>
              </a:rPr>
              <a:t>ми.</a:t>
            </a:r>
            <a:endParaRPr sz="1550" kern="0" dirty="0">
              <a:latin typeface="Arial"/>
              <a:cs typeface="Arial"/>
            </a:endParaRPr>
          </a:p>
        </p:txBody>
      </p:sp>
      <p:sp>
        <p:nvSpPr>
          <p:cNvPr id="19" name="object 19"/>
          <p:cNvSpPr txBox="1"/>
          <p:nvPr/>
        </p:nvSpPr>
        <p:spPr>
          <a:xfrm>
            <a:off x="3631843" y="7127375"/>
            <a:ext cx="5657637" cy="707758"/>
          </a:xfrm>
          <a:prstGeom prst="rect">
            <a:avLst/>
          </a:prstGeom>
        </p:spPr>
        <p:txBody>
          <a:bodyPr vert="horz" wrap="square" lIns="0" tIns="0" rIns="0" bIns="0" rtlCol="0">
            <a:noAutofit/>
          </a:bodyPr>
          <a:lstStyle/>
          <a:p>
            <a:pPr marL="12700" marR="6350" rtl="0">
              <a:lnSpc>
                <a:spcPct val="101099"/>
              </a:lnSpc>
            </a:pPr>
            <a:r>
              <a:rPr lang="uk-UA" sz="1500" kern="0" dirty="0">
                <a:solidFill>
                  <a:srgbClr val="595959"/>
                </a:solidFill>
                <a:highlight>
                  <a:srgbClr val="000000">
                    <a:alpha val="0"/>
                  </a:srgbClr>
                </a:highlight>
                <a:latin typeface="Arial"/>
                <a:cs typeface="Arial"/>
              </a:rPr>
              <a:t>Ми працюватимемо над досягненням 30% представництва жінок серед наших 1400 провідних лідерів до кінця 2021 року, 35% — до 2025-го та 40% — до 2030-го, порівняно з 26,4</a:t>
            </a:r>
            <a:r>
              <a:rPr lang="uk-UA" sz="1500" b="0" i="0" u="none" strike="noStrike" kern="0" dirty="0">
                <a:solidFill>
                  <a:srgbClr val="595959"/>
                </a:solidFill>
                <a:highlight>
                  <a:srgbClr val="000000">
                    <a:alpha val="0"/>
                  </a:srgbClr>
                </a:highlight>
                <a:latin typeface="Arial"/>
                <a:cs typeface="Arial"/>
              </a:rPr>
              <a:t>% станом на кінець 2019 року.</a:t>
            </a:r>
            <a:endParaRPr sz="1550" kern="0" dirty="0">
              <a:latin typeface="Arial"/>
              <a:cs typeface="Arial"/>
            </a:endParaRPr>
          </a:p>
        </p:txBody>
      </p:sp>
      <p:sp>
        <p:nvSpPr>
          <p:cNvPr id="20" name="object 20"/>
          <p:cNvSpPr txBox="1"/>
          <p:nvPr/>
        </p:nvSpPr>
        <p:spPr>
          <a:xfrm>
            <a:off x="3631844" y="4567128"/>
            <a:ext cx="5657637" cy="466859"/>
          </a:xfrm>
          <a:prstGeom prst="rect">
            <a:avLst/>
          </a:prstGeom>
        </p:spPr>
        <p:txBody>
          <a:bodyPr vert="horz" wrap="square" lIns="0" tIns="0" rIns="0" bIns="0" rtlCol="0">
            <a:noAutofit/>
          </a:bodyPr>
          <a:lstStyle/>
          <a:p>
            <a:pPr marL="12700" marR="6350">
              <a:lnSpc>
                <a:spcPct val="101099"/>
              </a:lnSpc>
            </a:pPr>
            <a:r>
              <a:rPr lang="uk-UA" sz="1500" kern="0" dirty="0">
                <a:solidFill>
                  <a:srgbClr val="595959"/>
                </a:solidFill>
                <a:highlight>
                  <a:srgbClr val="000000">
                    <a:alpha val="0"/>
                  </a:srgbClr>
                </a:highlight>
                <a:latin typeface="Arial"/>
                <a:cs typeface="Arial"/>
              </a:rPr>
              <a:t>Серед наших планів до 2030 року — забезпечення надійним електропостачанням 100 млн людей </a:t>
            </a:r>
            <a:r>
              <a:rPr lang="uk-UA" sz="1500" b="0" i="0" u="none" strike="noStrike" kern="0" dirty="0">
                <a:solidFill>
                  <a:srgbClr val="595959"/>
                </a:solidFill>
                <a:highlight>
                  <a:srgbClr val="000000">
                    <a:alpha val="0"/>
                  </a:srgbClr>
                </a:highlight>
                <a:latin typeface="Arial"/>
                <a:cs typeface="Arial"/>
              </a:rPr>
              <a:t>в Африці та Азії, які досі його не мають.</a:t>
            </a:r>
            <a:endParaRPr sz="1550" kern="0" dirty="0">
              <a:latin typeface="Arial"/>
              <a:cs typeface="Arial"/>
            </a:endParaRPr>
          </a:p>
        </p:txBody>
      </p:sp>
      <p:sp>
        <p:nvSpPr>
          <p:cNvPr id="21" name="object 21"/>
          <p:cNvSpPr txBox="1"/>
          <p:nvPr/>
        </p:nvSpPr>
        <p:spPr>
          <a:xfrm>
            <a:off x="10814620" y="5623337"/>
            <a:ext cx="6171630" cy="466859"/>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Ми забезпечимо безпечне, </a:t>
            </a:r>
            <a:r>
              <a:rPr lang="uk-UA" sz="1500" kern="0" dirty="0">
                <a:solidFill>
                  <a:srgbClr val="595959"/>
                </a:solidFill>
                <a:highlight>
                  <a:srgbClr val="000000">
                    <a:alpha val="0"/>
                  </a:srgbClr>
                </a:highlight>
                <a:latin typeface="Arial"/>
                <a:cs typeface="Arial"/>
              </a:rPr>
              <a:t>турботливе й інклюзивне середовище для співробітників ЛГБТ+ з метою надання їм максимальної можливості бути собою та розкрити весь свій потенціал.</a:t>
            </a:r>
            <a:endParaRPr sz="1500" kern="0" dirty="0">
              <a:solidFill>
                <a:srgbClr val="595959"/>
              </a:solidFill>
              <a:highlight>
                <a:srgbClr val="000000">
                  <a:alpha val="0"/>
                </a:srgbClr>
              </a:highlight>
              <a:latin typeface="Arial"/>
              <a:cs typeface="Arial"/>
            </a:endParaRPr>
          </a:p>
        </p:txBody>
      </p:sp>
      <p:sp>
        <p:nvSpPr>
          <p:cNvPr id="22" name="object 22"/>
          <p:cNvSpPr txBox="1"/>
          <p:nvPr/>
        </p:nvSpPr>
        <p:spPr>
          <a:xfrm>
            <a:off x="10814620" y="4567128"/>
            <a:ext cx="5975416" cy="466859"/>
          </a:xfrm>
          <a:prstGeom prst="rect">
            <a:avLst/>
          </a:prstGeom>
        </p:spPr>
        <p:txBody>
          <a:bodyPr vert="horz" wrap="square" lIns="0" tIns="0" rIns="0" bIns="0" rtlCol="0">
            <a:noAutofit/>
          </a:bodyPr>
          <a:lstStyle/>
          <a:p>
            <a:pPr marL="12700" marR="6350" rtl="0">
              <a:lnSpc>
                <a:spcPct val="101099"/>
              </a:lnSpc>
            </a:pPr>
            <a:r>
              <a:rPr lang="uk-UA" sz="1500" b="0" i="0" u="none" strike="noStrike" kern="0">
                <a:solidFill>
                  <a:srgbClr val="595959"/>
                </a:solidFill>
                <a:highlight>
                  <a:srgbClr val="000000">
                    <a:alpha val="0"/>
                  </a:srgbClr>
                </a:highlight>
                <a:latin typeface="Arial"/>
                <a:cs typeface="Arial"/>
              </a:rPr>
              <a:t>До 2030 року ми зробимо нашу глобальну мережу сервісних станцій більш інклюзивною та доступною для споживачів з обмеженими можливостями.</a:t>
            </a:r>
            <a:endParaRPr sz="1550" kern="0">
              <a:latin typeface="Arial"/>
              <a:cs typeface="Arial"/>
            </a:endParaRPr>
          </a:p>
        </p:txBody>
      </p:sp>
      <p:sp>
        <p:nvSpPr>
          <p:cNvPr id="23" name="object 23"/>
          <p:cNvSpPr/>
          <p:nvPr/>
        </p:nvSpPr>
        <p:spPr>
          <a:xfrm>
            <a:off x="3398284" y="4633513"/>
            <a:ext cx="120014" cy="120014"/>
          </a:xfrm>
          <a:custGeom>
            <a:avLst/>
            <a:gdLst/>
            <a:ahLst/>
            <a:cxnLst/>
            <a:rect l="l" t="t" r="r" b="b"/>
            <a:pathLst>
              <a:path w="120013" h="120013">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24" name="object 24"/>
          <p:cNvSpPr/>
          <p:nvPr/>
        </p:nvSpPr>
        <p:spPr>
          <a:xfrm>
            <a:off x="10581311" y="4633513"/>
            <a:ext cx="120014" cy="120014"/>
          </a:xfrm>
          <a:custGeom>
            <a:avLst/>
            <a:gdLst/>
            <a:ahLst/>
            <a:cxnLst/>
            <a:rect l="l" t="t" r="r" b="b"/>
            <a:pathLst>
              <a:path w="120014" h="120013">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25" name="object 25"/>
          <p:cNvSpPr/>
          <p:nvPr/>
        </p:nvSpPr>
        <p:spPr>
          <a:xfrm>
            <a:off x="3398284" y="5677345"/>
            <a:ext cx="120014" cy="120014"/>
          </a:xfrm>
          <a:custGeom>
            <a:avLst/>
            <a:gdLst/>
            <a:ahLst/>
            <a:cxnLst/>
            <a:rect l="l" t="t" r="r" b="b"/>
            <a:pathLst>
              <a:path w="120013" h="120013">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26" name="object 26"/>
          <p:cNvSpPr/>
          <p:nvPr/>
        </p:nvSpPr>
        <p:spPr>
          <a:xfrm>
            <a:off x="10581311" y="5692266"/>
            <a:ext cx="120014" cy="120014"/>
          </a:xfrm>
          <a:custGeom>
            <a:avLst/>
            <a:gdLst/>
            <a:ahLst/>
            <a:cxnLst/>
            <a:rect l="l" t="t" r="r" b="b"/>
            <a:pathLst>
              <a:path w="120014" h="120013">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27" name="object 27"/>
          <p:cNvSpPr/>
          <p:nvPr/>
        </p:nvSpPr>
        <p:spPr>
          <a:xfrm>
            <a:off x="3398284" y="7187739"/>
            <a:ext cx="120014" cy="120014"/>
          </a:xfrm>
          <a:custGeom>
            <a:avLst/>
            <a:gdLst/>
            <a:ahLst/>
            <a:cxnLst/>
            <a:rect l="l" t="t" r="r" b="b"/>
            <a:pathLst>
              <a:path w="120013" h="120014">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28" name="object 28"/>
          <p:cNvSpPr txBox="1"/>
          <p:nvPr/>
        </p:nvSpPr>
        <p:spPr>
          <a:xfrm>
            <a:off x="1306631" y="10523257"/>
            <a:ext cx="2046605" cy="363855"/>
          </a:xfrm>
          <a:prstGeom prst="rect">
            <a:avLst/>
          </a:prstGeom>
        </p:spPr>
        <p:txBody>
          <a:bodyPr vert="horz" wrap="square" lIns="0" tIns="0" rIns="0" bIns="0" rtlCol="0">
            <a:noAutofit/>
          </a:bodyPr>
          <a:lstStyle/>
          <a:p>
            <a:pPr marL="12700" marR="6350" rtl="0">
              <a:lnSpc>
                <a:spcPct val="100000"/>
              </a:lnSpc>
            </a:pPr>
            <a:r>
              <a:rPr lang="uk-UA" sz="1100" b="0" i="0" u="none" strike="noStrike" spc="-20">
                <a:solidFill>
                  <a:srgbClr val="595959"/>
                </a:solidFill>
                <a:highlight>
                  <a:srgbClr val="000000">
                    <a:alpha val="0"/>
                  </a:srgbClr>
                </a:highlight>
                <a:latin typeface="Arial"/>
                <a:cs typeface="Arial"/>
              </a:rPr>
              <a:t>Сприяння досягненню цілей сталого розвитку ООН</a:t>
            </a:r>
            <a:endParaRPr sz="1150">
              <a:latin typeface="Arial"/>
              <a:cs typeface="Arial"/>
            </a:endParaRPr>
          </a:p>
        </p:txBody>
      </p:sp>
      <p:sp>
        <p:nvSpPr>
          <p:cNvPr id="29" name="object 29"/>
          <p:cNvSpPr/>
          <p:nvPr/>
        </p:nvSpPr>
        <p:spPr>
          <a:xfrm>
            <a:off x="628253" y="10404130"/>
            <a:ext cx="552339" cy="552342"/>
          </a:xfrm>
          <a:prstGeom prst="rect">
            <a:avLst/>
          </a:prstGeom>
          <a:blipFill>
            <a:blip r:embed="rId7"/>
            <a:stretch>
              <a:fillRect/>
            </a:stretch>
          </a:blipFill>
        </p:spPr>
        <p:txBody>
          <a:bodyPr wrap="square" lIns="0" tIns="0" rIns="0" bIns="0" rtlCol="0">
            <a:noAutofit/>
          </a:bodyPr>
          <a:lstStyle/>
          <a:p>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8" cy="11308556"/>
          </a:xfrm>
          <a:prstGeom prst="rect">
            <a:avLst/>
          </a:prstGeom>
          <a:blipFill>
            <a:blip r:embed="rId2"/>
            <a:stretch>
              <a:fillRect/>
            </a:stretch>
          </a:blipFill>
        </p:spPr>
        <p:txBody>
          <a:bodyPr wrap="square" lIns="0" tIns="0" rIns="0" bIns="0" rtlCol="0">
            <a:noAutofit/>
          </a:bodyPr>
          <a:lstStyle/>
          <a:p>
            <a:endParaRPr/>
          </a:p>
        </p:txBody>
      </p:sp>
      <p:sp>
        <p:nvSpPr>
          <p:cNvPr id="4" name="object 4"/>
          <p:cNvSpPr txBox="1"/>
          <p:nvPr/>
        </p:nvSpPr>
        <p:spPr>
          <a:xfrm>
            <a:off x="2081476" y="5825917"/>
            <a:ext cx="6598974" cy="1301318"/>
          </a:xfrm>
          <a:prstGeom prst="rect">
            <a:avLst/>
          </a:prstGeom>
        </p:spPr>
        <p:txBody>
          <a:bodyPr vert="horz" wrap="square" lIns="0" tIns="0" rIns="0" bIns="0" rtlCol="0">
            <a:noAutofit/>
          </a:bodyPr>
          <a:lstStyle/>
          <a:p>
            <a:pPr marL="12700" marR="6350" rtl="0">
              <a:lnSpc>
                <a:spcPct val="101299"/>
              </a:lnSpc>
            </a:pPr>
            <a:r>
              <a:rPr lang="uk-UA" sz="2800" kern="0" dirty="0">
                <a:solidFill>
                  <a:srgbClr val="FFFFFF"/>
                </a:solidFill>
                <a:highlight>
                  <a:srgbClr val="000000">
                    <a:alpha val="0"/>
                  </a:srgbClr>
                </a:highlight>
                <a:latin typeface="Arial"/>
                <a:cs typeface="Arial"/>
              </a:rPr>
              <a:t>Захист довкілля, </a:t>
            </a:r>
            <a:r>
              <a:rPr lang="uk-UA" sz="2800" b="0" i="0" u="none" strike="noStrike" kern="0" dirty="0">
                <a:solidFill>
                  <a:srgbClr val="FFFFFF"/>
                </a:solidFill>
                <a:highlight>
                  <a:srgbClr val="000000">
                    <a:alpha val="0"/>
                  </a:srgbClr>
                </a:highlight>
                <a:latin typeface="Arial"/>
                <a:cs typeface="Arial"/>
              </a:rPr>
              <a:t>зменшення відходів та позитивний внесок у біорізноманіття</a:t>
            </a:r>
            <a:endParaRPr sz="2850" kern="0" dirty="0">
              <a:latin typeface="Arial"/>
              <a:cs typeface="Arial"/>
            </a:endParaRPr>
          </a:p>
        </p:txBody>
      </p:sp>
      <p:sp>
        <p:nvSpPr>
          <p:cNvPr id="5" name="object 5"/>
          <p:cNvSpPr txBox="1">
            <a:spLocks noGrp="1"/>
          </p:cNvSpPr>
          <p:nvPr>
            <p:ph type="title"/>
          </p:nvPr>
        </p:nvSpPr>
        <p:spPr>
          <a:xfrm>
            <a:off x="2081477" y="2759075"/>
            <a:ext cx="13990373" cy="2000548"/>
          </a:xfrm>
          <a:prstGeom prst="rect">
            <a:avLst/>
          </a:prstGeom>
        </p:spPr>
        <p:txBody>
          <a:bodyPr vert="horz" wrap="square" lIns="0" tIns="0" rIns="0" bIns="0" rtlCol="0">
            <a:noAutofit/>
          </a:bodyPr>
          <a:lstStyle/>
          <a:p>
            <a:pPr marL="12700" rtl="0">
              <a:lnSpc>
                <a:spcPct val="100000"/>
              </a:lnSpc>
            </a:pPr>
            <a:r>
              <a:rPr lang="uk-UA" sz="6500" b="0" i="0" u="none" strike="noStrike" dirty="0">
                <a:highlight>
                  <a:srgbClr val="000000">
                    <a:alpha val="0"/>
                  </a:srgbClr>
                </a:highlight>
                <a:latin typeface="Arial Unicode MS"/>
              </a:rPr>
              <a:t>ЗАПОБІГАННЯ ШКОДІ </a:t>
            </a:r>
            <a:br>
              <a:rPr lang="uk-UA" sz="6500" b="0" i="0" u="none" strike="noStrike" dirty="0">
                <a:highlight>
                  <a:srgbClr val="000000">
                    <a:alpha val="0"/>
                  </a:srgbClr>
                </a:highlight>
                <a:latin typeface="Arial Unicode MS"/>
              </a:rPr>
            </a:br>
            <a:r>
              <a:rPr lang="uk-UA" sz="6500" b="1" i="0" u="none" strike="noStrike" dirty="0">
                <a:highlight>
                  <a:srgbClr val="000000">
                    <a:alpha val="0"/>
                  </a:srgbClr>
                </a:highlight>
                <a:latin typeface="Arial"/>
                <a:cs typeface="Arial"/>
              </a:rPr>
              <a:t>НАВКОЛИШНЬОМУ СЕРЕДОВИЩУ</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35" y="5245"/>
            <a:ext cx="20093629" cy="11298074"/>
          </a:xfrm>
          <a:prstGeom prst="rect">
            <a:avLst/>
          </a:prstGeom>
          <a:blipFill>
            <a:blip r:embed="rId2"/>
            <a:stretch>
              <a:fillRect/>
            </a:stretch>
          </a:blipFill>
        </p:spPr>
        <p:txBody>
          <a:bodyPr wrap="square" lIns="0" tIns="0" rIns="0" bIns="0" rtlCol="0">
            <a:noAutofit/>
          </a:bodyPr>
          <a:lstStyle/>
          <a:p>
            <a:endParaRPr/>
          </a:p>
        </p:txBody>
      </p:sp>
      <p:sp>
        <p:nvSpPr>
          <p:cNvPr id="3" name="object 3"/>
          <p:cNvSpPr/>
          <p:nvPr/>
        </p:nvSpPr>
        <p:spPr>
          <a:xfrm flipH="1">
            <a:off x="10052050" y="5235"/>
            <a:ext cx="0" cy="3555365"/>
          </a:xfrm>
          <a:custGeom>
            <a:avLst/>
            <a:gdLst/>
            <a:ahLst/>
            <a:cxnLst/>
            <a:rect l="l" t="t" r="r" b="b"/>
            <a:pathLst>
              <a:path h="3555365">
                <a:moveTo>
                  <a:pt x="0" y="0"/>
                </a:moveTo>
                <a:lnTo>
                  <a:pt x="0" y="3554865"/>
                </a:lnTo>
              </a:path>
            </a:pathLst>
          </a:custGeom>
          <a:ln w="31412">
            <a:solidFill>
              <a:srgbClr val="FBCE07"/>
            </a:solidFill>
          </a:ln>
        </p:spPr>
        <p:txBody>
          <a:bodyPr wrap="square" lIns="0" tIns="0" rIns="0" bIns="0" rtlCol="0">
            <a:noAutofit/>
          </a:bodyPr>
          <a:lstStyle/>
          <a:p>
            <a:endParaRPr/>
          </a:p>
        </p:txBody>
      </p:sp>
      <p:sp>
        <p:nvSpPr>
          <p:cNvPr id="4" name="object 4"/>
          <p:cNvSpPr/>
          <p:nvPr/>
        </p:nvSpPr>
        <p:spPr>
          <a:xfrm>
            <a:off x="628253" y="2264192"/>
            <a:ext cx="6182534" cy="4332737"/>
          </a:xfrm>
          <a:prstGeom prst="rect">
            <a:avLst/>
          </a:prstGeom>
          <a:blipFill>
            <a:blip r:embed="rId3"/>
            <a:stretch>
              <a:fillRect/>
            </a:stretch>
          </a:blipFill>
        </p:spPr>
        <p:txBody>
          <a:bodyPr wrap="square" lIns="0" tIns="0" rIns="0" bIns="0" rtlCol="0">
            <a:noAutofit/>
          </a:bodyPr>
          <a:lstStyle/>
          <a:p>
            <a:endParaRPr/>
          </a:p>
        </p:txBody>
      </p:sp>
      <p:sp>
        <p:nvSpPr>
          <p:cNvPr id="5" name="object 5"/>
          <p:cNvSpPr/>
          <p:nvPr/>
        </p:nvSpPr>
        <p:spPr>
          <a:xfrm>
            <a:off x="6960772" y="2264192"/>
            <a:ext cx="6182544" cy="4332737"/>
          </a:xfrm>
          <a:prstGeom prst="rect">
            <a:avLst/>
          </a:prstGeom>
          <a:blipFill>
            <a:blip r:embed="rId4"/>
            <a:stretch>
              <a:fillRect/>
            </a:stretch>
          </a:blipFill>
        </p:spPr>
        <p:txBody>
          <a:bodyPr wrap="square" lIns="0" tIns="0" rIns="0" bIns="0" rtlCol="0">
            <a:noAutofit/>
          </a:bodyPr>
          <a:lstStyle/>
          <a:p>
            <a:endParaRPr/>
          </a:p>
        </p:txBody>
      </p:sp>
      <p:sp>
        <p:nvSpPr>
          <p:cNvPr id="6" name="object 6"/>
          <p:cNvSpPr/>
          <p:nvPr/>
        </p:nvSpPr>
        <p:spPr>
          <a:xfrm>
            <a:off x="13293302" y="2264192"/>
            <a:ext cx="6182544" cy="4332737"/>
          </a:xfrm>
          <a:prstGeom prst="rect">
            <a:avLst/>
          </a:prstGeom>
          <a:blipFill>
            <a:blip r:embed="rId5"/>
            <a:stretch>
              <a:fillRect/>
            </a:stretch>
          </a:blipFill>
        </p:spPr>
        <p:txBody>
          <a:bodyPr wrap="square" lIns="0" tIns="0" rIns="0" bIns="0" rtlCol="0">
            <a:noAutofit/>
          </a:bodyPr>
          <a:lstStyle/>
          <a:p>
            <a:endParaRPr/>
          </a:p>
        </p:txBody>
      </p:sp>
      <p:sp>
        <p:nvSpPr>
          <p:cNvPr id="7" name="object 7"/>
          <p:cNvSpPr txBox="1"/>
          <p:nvPr/>
        </p:nvSpPr>
        <p:spPr>
          <a:xfrm>
            <a:off x="527061" y="6797675"/>
            <a:ext cx="6283724" cy="2153154"/>
          </a:xfrm>
          <a:prstGeom prst="rect">
            <a:avLst/>
          </a:prstGeom>
        </p:spPr>
        <p:txBody>
          <a:bodyPr vert="horz" wrap="square" lIns="0" tIns="0" rIns="0" bIns="0" rtlCol="0">
            <a:noAutofit/>
          </a:bodyPr>
          <a:lstStyle/>
          <a:p>
            <a:pPr marL="12700" marR="5715" algn="ctr" rtl="0">
              <a:lnSpc>
                <a:spcPct val="101099"/>
              </a:lnSpc>
            </a:pPr>
            <a:r>
              <a:rPr lang="uk-UA" sz="1500" kern="0" dirty="0">
                <a:solidFill>
                  <a:srgbClr val="595959"/>
                </a:solidFill>
                <a:highlight>
                  <a:srgbClr val="000000">
                    <a:alpha val="0"/>
                  </a:srgbClr>
                </a:highlight>
                <a:latin typeface="Arial"/>
                <a:cs typeface="Arial"/>
              </a:rPr>
              <a:t>Упродовж багатьох років ми дотримуємося керівних принципів і стандартів, які призначені для захисту навколишнього середовища. Нині ми активізуємо свої плани у сфері охорони довкілля та формуємо їх, щоб сприяти досягненню цілей сталого розвитку ООН.</a:t>
            </a:r>
            <a:endParaRPr lang="en-US" sz="1500" kern="0" dirty="0">
              <a:solidFill>
                <a:srgbClr val="595959"/>
              </a:solidFill>
              <a:highlight>
                <a:srgbClr val="000000">
                  <a:alpha val="0"/>
                </a:srgbClr>
              </a:highlight>
              <a:latin typeface="Arial"/>
              <a:cs typeface="Arial"/>
            </a:endParaRPr>
          </a:p>
          <a:p>
            <a:pPr marL="12700" marR="5715" algn="ctr">
              <a:lnSpc>
                <a:spcPct val="101099"/>
              </a:lnSpc>
            </a:pPr>
            <a:endParaRPr lang="en-US" sz="1500" kern="0" dirty="0">
              <a:solidFill>
                <a:srgbClr val="595959"/>
              </a:solidFill>
              <a:highlight>
                <a:srgbClr val="000000">
                  <a:alpha val="0"/>
                </a:srgbClr>
              </a:highlight>
              <a:latin typeface="Arial"/>
              <a:cs typeface="Arial"/>
            </a:endParaRPr>
          </a:p>
          <a:p>
            <a:pPr marL="214629" marR="208915" indent="-635" algn="ctr" rtl="0">
              <a:lnSpc>
                <a:spcPct val="101099"/>
              </a:lnSpc>
            </a:pPr>
            <a:r>
              <a:rPr lang="uk-UA" sz="1500" kern="0" dirty="0">
                <a:solidFill>
                  <a:srgbClr val="595959"/>
                </a:solidFill>
                <a:highlight>
                  <a:srgbClr val="000000">
                    <a:alpha val="0"/>
                  </a:srgbClr>
                </a:highlight>
                <a:latin typeface="Arial"/>
                <a:cs typeface="Arial"/>
              </a:rPr>
              <a:t>Наші плани у сфері охорони довкілля охоплюють захист та покращення біорізноманіття — рослинного і тваринного світу, що є життєво важливим для планети.</a:t>
            </a:r>
            <a:endParaRPr lang="en-US" sz="1500" kern="0" dirty="0">
              <a:solidFill>
                <a:srgbClr val="595959"/>
              </a:solidFill>
              <a:highlight>
                <a:srgbClr val="000000">
                  <a:alpha val="0"/>
                </a:srgbClr>
              </a:highlight>
              <a:latin typeface="Arial"/>
              <a:cs typeface="Arial"/>
            </a:endParaRPr>
          </a:p>
          <a:p>
            <a:pPr marL="12700" marR="6350" indent="-635" algn="ctr" rtl="0">
              <a:lnSpc>
                <a:spcPct val="101099"/>
              </a:lnSpc>
            </a:pPr>
            <a:r>
              <a:rPr lang="uk-UA" sz="1500" kern="0" dirty="0">
                <a:solidFill>
                  <a:srgbClr val="595959"/>
                </a:solidFill>
                <a:highlight>
                  <a:srgbClr val="000000">
                    <a:alpha val="0"/>
                  </a:srgbClr>
                </a:highlight>
                <a:latin typeface="Arial"/>
                <a:cs typeface="Arial"/>
              </a:rPr>
              <a:t>Компанія також зосереджується на тому, щоб ефективніше </a:t>
            </a:r>
            <a:r>
              <a:rPr lang="uk-UA" sz="1500" b="0" i="0" u="none" strike="noStrike" kern="0" dirty="0">
                <a:solidFill>
                  <a:srgbClr val="595959"/>
                </a:solidFill>
                <a:highlight>
                  <a:srgbClr val="000000">
                    <a:alpha val="0"/>
                  </a:srgbClr>
                </a:highlight>
                <a:latin typeface="Arial"/>
                <a:cs typeface="Arial"/>
              </a:rPr>
              <a:t>використовувати водні та інші ресурси у всіх сферах нашої діяльності, застосовуючи повторне використання якомога більшої їх кількості.</a:t>
            </a:r>
            <a:endParaRPr lang="en-US" sz="1550" kern="0" dirty="0">
              <a:latin typeface="Arial"/>
              <a:cs typeface="Arial"/>
            </a:endParaRPr>
          </a:p>
        </p:txBody>
      </p:sp>
      <p:sp>
        <p:nvSpPr>
          <p:cNvPr id="9" name="object 9"/>
          <p:cNvSpPr txBox="1"/>
          <p:nvPr/>
        </p:nvSpPr>
        <p:spPr>
          <a:xfrm>
            <a:off x="6954597" y="6797675"/>
            <a:ext cx="6388894" cy="1912255"/>
          </a:xfrm>
          <a:prstGeom prst="rect">
            <a:avLst/>
          </a:prstGeom>
        </p:spPr>
        <p:txBody>
          <a:bodyPr vert="horz" wrap="square" lIns="0" tIns="0" rIns="0" bIns="0" rtlCol="0">
            <a:noAutofit/>
          </a:bodyPr>
          <a:lstStyle/>
          <a:p>
            <a:pPr marL="12700" marR="6350" algn="ctr">
              <a:lnSpc>
                <a:spcPct val="101099"/>
              </a:lnSpc>
            </a:pPr>
            <a:r>
              <a:rPr lang="uk-UA" sz="1500" b="0" i="0" u="none" strike="noStrike" kern="0" dirty="0">
                <a:solidFill>
                  <a:srgbClr val="595959"/>
                </a:solidFill>
                <a:highlight>
                  <a:srgbClr val="000000">
                    <a:alpha val="0"/>
                  </a:srgbClr>
                </a:highlight>
                <a:latin typeface="Arial"/>
                <a:cs typeface="Arial"/>
              </a:rPr>
              <a:t>Ми </a:t>
            </a:r>
            <a:r>
              <a:rPr lang="uk-UA" sz="1500" kern="0" dirty="0">
                <a:solidFill>
                  <a:srgbClr val="595959"/>
                </a:solidFill>
                <a:highlight>
                  <a:srgbClr val="000000">
                    <a:alpha val="0"/>
                  </a:srgbClr>
                </a:highlight>
                <a:latin typeface="Arial"/>
                <a:cs typeface="Arial"/>
              </a:rPr>
              <a:t>зменшуємо відходи від своєї діяльності та нарощуємо обсяги переробки пластику. Ми допомагаємо покращити якість повітря шляхом зменшення викидів від нашої операційної діяльності та впровадження більш екологічних способів забезпечення енергопостачання для транспорту і промисловості.</a:t>
            </a:r>
            <a:endParaRPr lang="en-US" sz="1500" kern="0" dirty="0">
              <a:solidFill>
                <a:srgbClr val="595959"/>
              </a:solidFill>
              <a:highlight>
                <a:srgbClr val="000000">
                  <a:alpha val="0"/>
                </a:srgbClr>
              </a:highlight>
              <a:latin typeface="Arial"/>
              <a:cs typeface="Arial"/>
            </a:endParaRPr>
          </a:p>
          <a:p>
            <a:pPr marL="12700" marR="6350" algn="ctr">
              <a:lnSpc>
                <a:spcPct val="101099"/>
              </a:lnSpc>
            </a:pPr>
            <a:endParaRPr lang="en-US" sz="1500" kern="0" dirty="0">
              <a:solidFill>
                <a:srgbClr val="595959"/>
              </a:solidFill>
              <a:highlight>
                <a:srgbClr val="000000">
                  <a:alpha val="0"/>
                </a:srgbClr>
              </a:highlight>
              <a:latin typeface="Arial"/>
              <a:cs typeface="Arial"/>
            </a:endParaRPr>
          </a:p>
          <a:p>
            <a:pPr marL="12700" marR="6350" algn="ctr">
              <a:lnSpc>
                <a:spcPct val="101099"/>
              </a:lnSpc>
            </a:pPr>
            <a:r>
              <a:rPr lang="uk-UA" sz="1500" kern="0" dirty="0">
                <a:solidFill>
                  <a:srgbClr val="595959"/>
                </a:solidFill>
                <a:highlight>
                  <a:srgbClr val="000000">
                    <a:alpha val="0"/>
                  </a:srgbClr>
                </a:highlight>
                <a:latin typeface="Arial"/>
                <a:cs typeface="Arial"/>
              </a:rPr>
              <a:t>Співпраця з нашими партнерами і постачальниками та розвиток нових взаємовідносин мають ключове значення. Ми об’єднаємо зусилля з іншими представниками галузі, урядами, нашими клієнтами та ланцюжками постачання задля захисту довкілля.</a:t>
            </a:r>
            <a:endParaRPr lang="en-US" sz="1500" kern="0" dirty="0">
              <a:solidFill>
                <a:srgbClr val="595959"/>
              </a:solidFill>
              <a:highlight>
                <a:srgbClr val="000000">
                  <a:alpha val="0"/>
                </a:srgbClr>
              </a:highlight>
              <a:latin typeface="Arial"/>
              <a:cs typeface="Arial"/>
            </a:endParaRPr>
          </a:p>
        </p:txBody>
      </p:sp>
      <p:sp>
        <p:nvSpPr>
          <p:cNvPr id="11" name="object 11"/>
          <p:cNvSpPr txBox="1"/>
          <p:nvPr/>
        </p:nvSpPr>
        <p:spPr>
          <a:xfrm>
            <a:off x="13611850" y="6797675"/>
            <a:ext cx="5863996" cy="707758"/>
          </a:xfrm>
          <a:prstGeom prst="rect">
            <a:avLst/>
          </a:prstGeom>
        </p:spPr>
        <p:txBody>
          <a:bodyPr vert="horz" wrap="square" lIns="0" tIns="0" rIns="0" bIns="0" rtlCol="0">
            <a:noAutofit/>
          </a:bodyPr>
          <a:lstStyle/>
          <a:p>
            <a:pPr marL="12700" marR="6350" algn="ctr" rtl="0">
              <a:lnSpc>
                <a:spcPct val="101099"/>
              </a:lnSpc>
            </a:pPr>
            <a:r>
              <a:rPr lang="uk-UA" sz="1500" b="0" i="0" u="none" strike="noStrike" kern="0" dirty="0">
                <a:solidFill>
                  <a:srgbClr val="595959"/>
                </a:solidFill>
                <a:highlight>
                  <a:srgbClr val="000000">
                    <a:alpha val="0"/>
                  </a:srgbClr>
                </a:highlight>
                <a:latin typeface="Arial"/>
                <a:cs typeface="Arial"/>
              </a:rPr>
              <a:t>Ми визначили плани у сфері охорони </a:t>
            </a:r>
            <a:r>
              <a:rPr lang="uk-UA" sz="1500" kern="0" dirty="0">
                <a:solidFill>
                  <a:srgbClr val="595959"/>
                </a:solidFill>
                <a:highlight>
                  <a:srgbClr val="000000">
                    <a:alpha val="0"/>
                  </a:srgbClr>
                </a:highlight>
                <a:latin typeface="Arial"/>
                <a:cs typeface="Arial"/>
              </a:rPr>
              <a:t>довкілля до 2030 року й подальші роки, а також короткострокові цілі. Ми й далі шукатимемо можливості рухатися вперед і прозоро звітувати </a:t>
            </a:r>
            <a:r>
              <a:rPr lang="uk-UA" sz="1500" b="0" i="0" u="none" strike="noStrike" kern="0" dirty="0">
                <a:solidFill>
                  <a:srgbClr val="595959"/>
                </a:solidFill>
                <a:highlight>
                  <a:srgbClr val="000000">
                    <a:alpha val="0"/>
                  </a:srgbClr>
                </a:highlight>
                <a:latin typeface="Arial"/>
                <a:cs typeface="Arial"/>
              </a:rPr>
              <a:t>щодо прогресу у виконанні цих планів.</a:t>
            </a:r>
            <a:endParaRPr sz="1550" kern="0" dirty="0">
              <a:latin typeface="Arial"/>
              <a:cs typeface="Arial"/>
            </a:endParaRPr>
          </a:p>
        </p:txBody>
      </p:sp>
      <p:sp>
        <p:nvSpPr>
          <p:cNvPr id="12" name="object 12"/>
          <p:cNvSpPr/>
          <p:nvPr/>
        </p:nvSpPr>
        <p:spPr>
          <a:xfrm flipH="1">
            <a:off x="10052050" y="9044365"/>
            <a:ext cx="0" cy="2264410"/>
          </a:xfrm>
          <a:custGeom>
            <a:avLst/>
            <a:gdLst/>
            <a:ahLst/>
            <a:cxnLst/>
            <a:rect l="l" t="t" r="r" b="b"/>
            <a:pathLst>
              <a:path h="2264409">
                <a:moveTo>
                  <a:pt x="0" y="0"/>
                </a:moveTo>
                <a:lnTo>
                  <a:pt x="0" y="2264190"/>
                </a:lnTo>
              </a:path>
            </a:pathLst>
          </a:custGeom>
          <a:ln w="31412">
            <a:solidFill>
              <a:srgbClr val="FBCE07"/>
            </a:solidFill>
          </a:ln>
        </p:spPr>
        <p:txBody>
          <a:bodyPr wrap="square" lIns="0" tIns="0" rIns="0" bIns="0" rtlCol="0">
            <a:noAutofit/>
          </a:bodyPr>
          <a:lstStyle/>
          <a:p>
            <a:endParaRPr/>
          </a:p>
        </p:txBody>
      </p:sp>
      <p:sp>
        <p:nvSpPr>
          <p:cNvPr id="13" name="object 13"/>
          <p:cNvSpPr/>
          <p:nvPr/>
        </p:nvSpPr>
        <p:spPr>
          <a:xfrm>
            <a:off x="15166012" y="7940606"/>
            <a:ext cx="528779" cy="528779"/>
          </a:xfrm>
          <a:prstGeom prst="rect">
            <a:avLst/>
          </a:prstGeom>
          <a:blipFill>
            <a:blip r:embed="rId6"/>
            <a:stretch>
              <a:fillRect/>
            </a:stretch>
          </a:blipFill>
        </p:spPr>
        <p:txBody>
          <a:bodyPr wrap="square" lIns="0" tIns="0" rIns="0" bIns="0" rtlCol="0">
            <a:noAutofit/>
          </a:bodyPr>
          <a:lstStyle/>
          <a:p>
            <a:endParaRPr/>
          </a:p>
        </p:txBody>
      </p:sp>
      <p:sp>
        <p:nvSpPr>
          <p:cNvPr id="14" name="object 14"/>
          <p:cNvSpPr/>
          <p:nvPr/>
        </p:nvSpPr>
        <p:spPr>
          <a:xfrm>
            <a:off x="15838605" y="7940606"/>
            <a:ext cx="528779" cy="528779"/>
          </a:xfrm>
          <a:prstGeom prst="rect">
            <a:avLst/>
          </a:prstGeom>
          <a:blipFill>
            <a:blip r:embed="rId7"/>
            <a:stretch>
              <a:fillRect/>
            </a:stretch>
          </a:blipFill>
        </p:spPr>
        <p:txBody>
          <a:bodyPr wrap="square" lIns="0" tIns="0" rIns="0" bIns="0" rtlCol="0">
            <a:noAutofit/>
          </a:bodyPr>
          <a:lstStyle/>
          <a:p>
            <a:endParaRPr/>
          </a:p>
        </p:txBody>
      </p:sp>
      <p:sp>
        <p:nvSpPr>
          <p:cNvPr id="15" name="object 15"/>
          <p:cNvSpPr/>
          <p:nvPr/>
        </p:nvSpPr>
        <p:spPr>
          <a:xfrm>
            <a:off x="16511195" y="7940606"/>
            <a:ext cx="528779" cy="528779"/>
          </a:xfrm>
          <a:prstGeom prst="rect">
            <a:avLst/>
          </a:prstGeom>
          <a:blipFill>
            <a:blip r:embed="rId8"/>
            <a:stretch>
              <a:fillRect/>
            </a:stretch>
          </a:blipFill>
        </p:spPr>
        <p:txBody>
          <a:bodyPr wrap="square" lIns="0" tIns="0" rIns="0" bIns="0" rtlCol="0">
            <a:noAutofit/>
          </a:bodyPr>
          <a:lstStyle/>
          <a:p>
            <a:endParaRPr/>
          </a:p>
        </p:txBody>
      </p:sp>
      <p:sp>
        <p:nvSpPr>
          <p:cNvPr id="16" name="object 16"/>
          <p:cNvSpPr/>
          <p:nvPr/>
        </p:nvSpPr>
        <p:spPr>
          <a:xfrm>
            <a:off x="17183785" y="7940606"/>
            <a:ext cx="528773" cy="528779"/>
          </a:xfrm>
          <a:prstGeom prst="rect">
            <a:avLst/>
          </a:prstGeom>
          <a:blipFill>
            <a:blip r:embed="rId9"/>
            <a:stretch>
              <a:fillRect/>
            </a:stretch>
          </a:blipFill>
        </p:spPr>
        <p:txBody>
          <a:bodyPr wrap="square" lIns="0" tIns="0" rIns="0" bIns="0" rtlCol="0">
            <a:noAutofit/>
          </a:bodyPr>
          <a:lstStyle/>
          <a:p>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35" y="5245"/>
            <a:ext cx="20093629" cy="11298074"/>
          </a:xfrm>
          <a:prstGeom prst="rect">
            <a:avLst/>
          </a:prstGeom>
          <a:blipFill>
            <a:blip r:embed="rId2"/>
            <a:stretch>
              <a:fillRect/>
            </a:stretch>
          </a:blipFill>
        </p:spPr>
        <p:txBody>
          <a:bodyPr wrap="square" lIns="0" tIns="0" rIns="0" bIns="0" rtlCol="0">
            <a:noAutofit/>
          </a:bodyPr>
          <a:lstStyle/>
          <a:p>
            <a:endParaRPr/>
          </a:p>
        </p:txBody>
      </p:sp>
      <p:sp>
        <p:nvSpPr>
          <p:cNvPr id="3" name="object 3"/>
          <p:cNvSpPr/>
          <p:nvPr/>
        </p:nvSpPr>
        <p:spPr>
          <a:xfrm>
            <a:off x="6444934" y="649194"/>
            <a:ext cx="7141209" cy="1020444"/>
          </a:xfrm>
          <a:custGeom>
            <a:avLst/>
            <a:gdLst/>
            <a:ahLst/>
            <a:cxnLst/>
            <a:rect l="l" t="t" r="r" b="b"/>
            <a:pathLst>
              <a:path w="7141209" h="1020444">
                <a:moveTo>
                  <a:pt x="0" y="1020031"/>
                </a:moveTo>
                <a:lnTo>
                  <a:pt x="7140934" y="1020031"/>
                </a:lnTo>
                <a:lnTo>
                  <a:pt x="7140934" y="0"/>
                </a:lnTo>
                <a:lnTo>
                  <a:pt x="0" y="0"/>
                </a:lnTo>
                <a:lnTo>
                  <a:pt x="0" y="1020031"/>
                </a:lnTo>
                <a:close/>
              </a:path>
            </a:pathLst>
          </a:custGeom>
          <a:ln w="31412">
            <a:solidFill>
              <a:srgbClr val="FBCE07"/>
            </a:solidFill>
          </a:ln>
        </p:spPr>
        <p:txBody>
          <a:bodyPr wrap="square" lIns="0" tIns="0" rIns="0" bIns="0" rtlCol="0">
            <a:noAutofit/>
          </a:bodyPr>
          <a:lstStyle/>
          <a:p>
            <a:endParaRPr/>
          </a:p>
        </p:txBody>
      </p:sp>
      <p:sp>
        <p:nvSpPr>
          <p:cNvPr id="4" name="object 4"/>
          <p:cNvSpPr txBox="1"/>
          <p:nvPr/>
        </p:nvSpPr>
        <p:spPr>
          <a:xfrm>
            <a:off x="6506044" y="920348"/>
            <a:ext cx="7127406" cy="238527"/>
          </a:xfrm>
          <a:prstGeom prst="rect">
            <a:avLst/>
          </a:prstGeom>
        </p:spPr>
        <p:txBody>
          <a:bodyPr vert="horz" wrap="square" lIns="0" tIns="0" rIns="0" bIns="0" rtlCol="0">
            <a:noAutofit/>
          </a:bodyPr>
          <a:lstStyle/>
          <a:p>
            <a:pPr marL="12700" algn="ctr" rtl="0">
              <a:lnSpc>
                <a:spcPct val="100000"/>
              </a:lnSpc>
            </a:pPr>
            <a:r>
              <a:rPr lang="uk-UA" sz="1500" b="1" i="0" u="none" strike="noStrike" kern="0" dirty="0">
                <a:solidFill>
                  <a:srgbClr val="595959"/>
                </a:solidFill>
                <a:highlight>
                  <a:srgbClr val="000000">
                    <a:alpha val="0"/>
                  </a:srgbClr>
                </a:highlight>
                <a:latin typeface="Arial Black" panose="020B0A04020102020204" pitchFamily="34" charset="0"/>
                <a:cs typeface="Arial"/>
              </a:rPr>
              <a:t>ЯК </a:t>
            </a:r>
            <a:r>
              <a:rPr lang="en-US" sz="1500" b="1" i="0" u="sng" strike="noStrike" kern="0" dirty="0">
                <a:solidFill>
                  <a:schemeClr val="accent3">
                    <a:lumMod val="75000"/>
                  </a:schemeClr>
                </a:solidFill>
                <a:highlight>
                  <a:srgbClr val="000000">
                    <a:alpha val="0"/>
                  </a:srgbClr>
                </a:highlight>
                <a:latin typeface="Arial Black" panose="020B0A04020102020204" pitchFamily="34" charset="0"/>
                <a:cs typeface="Arial"/>
              </a:rPr>
              <a:t>SHELL</a:t>
            </a:r>
            <a:r>
              <a:rPr lang="uk-UA" sz="1500" b="1" i="0" u="none" strike="noStrike" kern="0" dirty="0">
                <a:solidFill>
                  <a:srgbClr val="595959"/>
                </a:solidFill>
                <a:highlight>
                  <a:srgbClr val="000000">
                    <a:alpha val="0"/>
                  </a:srgbClr>
                </a:highlight>
                <a:latin typeface="Arial Black" panose="020B0A04020102020204" pitchFamily="34" charset="0"/>
                <a:cs typeface="Arial"/>
              </a:rPr>
              <a:t> ЗАПОБІГАЄ ШКОДІ </a:t>
            </a:r>
            <a:r>
              <a:rPr lang="uk-UA" sz="1500" b="1" i="0" u="sng" strike="noStrike" kern="0" dirty="0">
                <a:solidFill>
                  <a:schemeClr val="accent3">
                    <a:lumMod val="75000"/>
                  </a:schemeClr>
                </a:solidFill>
                <a:highlight>
                  <a:srgbClr val="000000">
                    <a:alpha val="0"/>
                  </a:srgbClr>
                </a:highlight>
                <a:latin typeface="Arial Black" panose="020B0A04020102020204" pitchFamily="34" charset="0"/>
                <a:cs typeface="Arial"/>
              </a:rPr>
              <a:t>ДОВКІЛЛЮ</a:t>
            </a:r>
            <a:endParaRPr sz="1550" u="sng" kern="0" dirty="0">
              <a:solidFill>
                <a:schemeClr val="accent3">
                  <a:lumMod val="75000"/>
                </a:schemeClr>
              </a:solidFill>
              <a:latin typeface="Arial Black" panose="020B0A04020102020204" pitchFamily="34" charset="0"/>
              <a:cs typeface="Arial"/>
            </a:endParaRPr>
          </a:p>
        </p:txBody>
      </p:sp>
      <p:sp>
        <p:nvSpPr>
          <p:cNvPr id="5" name="object 5"/>
          <p:cNvSpPr txBox="1"/>
          <p:nvPr/>
        </p:nvSpPr>
        <p:spPr>
          <a:xfrm>
            <a:off x="6425794" y="10688173"/>
            <a:ext cx="4702810" cy="176972"/>
          </a:xfrm>
          <a:prstGeom prst="rect">
            <a:avLst/>
          </a:prstGeom>
        </p:spPr>
        <p:txBody>
          <a:bodyPr vert="horz" wrap="square" lIns="0" tIns="0" rIns="0" bIns="0" rtlCol="0">
            <a:noAutofit/>
          </a:bodyPr>
          <a:lstStyle/>
          <a:p>
            <a:pPr marL="12700" rtl="0">
              <a:lnSpc>
                <a:spcPct val="100000"/>
              </a:lnSpc>
            </a:pPr>
            <a:r>
              <a:rPr lang="uk-UA" sz="1100" b="1" i="0" u="none" strike="noStrike" kern="0" dirty="0">
                <a:solidFill>
                  <a:srgbClr val="595959"/>
                </a:solidFill>
                <a:highlight>
                  <a:srgbClr val="000000">
                    <a:alpha val="0"/>
                  </a:srgbClr>
                </a:highlight>
                <a:latin typeface="Arial Black" panose="020B0A04020102020204" pitchFamily="34" charset="0"/>
                <a:cs typeface="Arial"/>
                <a:hlinkClick r:id="rId3">
                  <a:extLst>
                    <a:ext uri="{A12FA001-AC4F-418D-AE19-62706E023703}">
                      <ahyp:hlinkClr xmlns:ahyp="http://schemas.microsoft.com/office/drawing/2018/hyperlinkcolor" val="tx"/>
                    </a:ext>
                  </a:extLst>
                </a:hlinkClick>
              </a:rPr>
              <a:t>ЗАПОБІГАННЯ ШКОДІ </a:t>
            </a:r>
            <a:r>
              <a:rPr lang="uk-UA" sz="1100" b="1" u="sng" kern="0" dirty="0">
                <a:solidFill>
                  <a:schemeClr val="accent3">
                    <a:lumMod val="75000"/>
                  </a:schemeClr>
                </a:solidFill>
                <a:highlight>
                  <a:srgbClr val="000000">
                    <a:alpha val="0"/>
                  </a:srgbClr>
                </a:highlight>
                <a:latin typeface="Arial Black" panose="020B0A04020102020204" pitchFamily="34" charset="0"/>
                <a:cs typeface="Arial"/>
              </a:rPr>
              <a:t>ДОВКІЛЛЮ</a:t>
            </a:r>
            <a:endParaRPr sz="1150" u="sng" kern="0" dirty="0">
              <a:solidFill>
                <a:schemeClr val="accent3">
                  <a:lumMod val="75000"/>
                </a:schemeClr>
              </a:solidFill>
              <a:latin typeface="Arial Black" panose="020B0A04020102020204" pitchFamily="34" charset="0"/>
              <a:cs typeface="Arial"/>
            </a:endParaRPr>
          </a:p>
        </p:txBody>
      </p:sp>
      <p:sp>
        <p:nvSpPr>
          <p:cNvPr id="6" name="object 6"/>
          <p:cNvSpPr txBox="1"/>
          <p:nvPr/>
        </p:nvSpPr>
        <p:spPr>
          <a:xfrm>
            <a:off x="11765129" y="10688173"/>
            <a:ext cx="1702435" cy="176972"/>
          </a:xfrm>
          <a:prstGeom prst="rect">
            <a:avLst/>
          </a:prstGeom>
        </p:spPr>
        <p:txBody>
          <a:bodyPr vert="horz" wrap="square" lIns="0" tIns="0" rIns="0" bIns="0" rtlCol="0">
            <a:noAutofit/>
          </a:bodyPr>
          <a:lstStyle/>
          <a:p>
            <a:pPr marL="12700" rtl="0">
              <a:lnSpc>
                <a:spcPct val="100000"/>
              </a:lnSpc>
            </a:pPr>
            <a:r>
              <a:rPr lang="uk-UA" sz="1100" b="1" i="0" u="none" strike="noStrike" kern="0">
                <a:solidFill>
                  <a:srgbClr val="595959"/>
                </a:solidFill>
                <a:highlight>
                  <a:srgbClr val="000000">
                    <a:alpha val="0"/>
                  </a:srgbClr>
                </a:highlight>
                <a:latin typeface="Arial Black" panose="020B0A04020102020204" pitchFamily="34" charset="0"/>
                <a:cs typeface="Arial"/>
                <a:hlinkClick r:id="rId4">
                  <a:extLst>
                    <a:ext uri="{A12FA001-AC4F-418D-AE19-62706E023703}">
                      <ahyp:hlinkClr xmlns:ahyp="http://schemas.microsoft.com/office/drawing/2018/hyperlinkcolor" val="tx"/>
                    </a:ext>
                  </a:extLst>
                </a:hlinkClick>
              </a:rPr>
              <a:t>НАША МЕТА У СФЕРІ КЛІМАТИЧНИХ ЗМІН</a:t>
            </a:r>
            <a:endParaRPr sz="1150" kern="0">
              <a:solidFill>
                <a:srgbClr val="595959"/>
              </a:solidFill>
              <a:latin typeface="Arial Black" panose="020B0A04020102020204" pitchFamily="34" charset="0"/>
              <a:cs typeface="Arial"/>
            </a:endParaRPr>
          </a:p>
        </p:txBody>
      </p:sp>
      <p:sp>
        <p:nvSpPr>
          <p:cNvPr id="7" name="object 7"/>
          <p:cNvSpPr txBox="1"/>
          <p:nvPr/>
        </p:nvSpPr>
        <p:spPr>
          <a:xfrm>
            <a:off x="3721332" y="6286669"/>
            <a:ext cx="6025918" cy="466859"/>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Ми маємо на меті досягнути нульового рівня викидів вуглецю шляхом збільшення обсягів повторного використання та переробки у нашій діяльності та ланцюжках постачання.</a:t>
            </a:r>
            <a:endParaRPr sz="1550" kern="0" dirty="0">
              <a:latin typeface="Arial"/>
              <a:cs typeface="Arial"/>
            </a:endParaRPr>
          </a:p>
        </p:txBody>
      </p:sp>
      <p:sp>
        <p:nvSpPr>
          <p:cNvPr id="8" name="object 8"/>
          <p:cNvSpPr txBox="1"/>
          <p:nvPr/>
        </p:nvSpPr>
        <p:spPr>
          <a:xfrm>
            <a:off x="3721332" y="4948552"/>
            <a:ext cx="5943756" cy="728980"/>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До 2030 року ми плануємо збільшити частку переробленого пластику у своїх пакувальних матеріалах до 30% та забезпечити повторне використання й переробку упаковки, яку ми використовуємо для своєї продукції.</a:t>
            </a:r>
            <a:endParaRPr sz="1550" kern="0" dirty="0">
              <a:latin typeface="Arial"/>
              <a:cs typeface="Arial"/>
            </a:endParaRPr>
          </a:p>
        </p:txBody>
      </p:sp>
      <p:sp>
        <p:nvSpPr>
          <p:cNvPr id="9" name="object 9"/>
          <p:cNvSpPr txBox="1"/>
          <p:nvPr/>
        </p:nvSpPr>
        <p:spPr>
          <a:xfrm>
            <a:off x="10912264" y="6510484"/>
            <a:ext cx="6226385" cy="948658"/>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Ми </a:t>
            </a:r>
            <a:r>
              <a:rPr lang="uk-UA" sz="1500" kern="0" dirty="0">
                <a:solidFill>
                  <a:srgbClr val="595959"/>
                </a:solidFill>
                <a:highlight>
                  <a:srgbClr val="000000">
                    <a:alpha val="0"/>
                  </a:srgbClr>
                </a:highlight>
                <a:latin typeface="Arial"/>
                <a:cs typeface="Arial"/>
              </a:rPr>
              <a:t>продемонструємо загальний позитивний вплив на біорізноманіття завдяки нашим новим проектам у регіонах, багатих біорізноманіттям, які називаються критичними середовищами </a:t>
            </a:r>
            <a:r>
              <a:rPr lang="uk-UA" sz="1500" b="0" i="0" u="none" strike="noStrike" kern="0" dirty="0">
                <a:solidFill>
                  <a:srgbClr val="595959"/>
                </a:solidFill>
                <a:highlight>
                  <a:srgbClr val="000000">
                    <a:alpha val="0"/>
                  </a:srgbClr>
                </a:highlight>
                <a:latin typeface="Arial"/>
                <a:cs typeface="Arial"/>
              </a:rPr>
              <a:t>існування. Такі про</a:t>
            </a:r>
            <a:r>
              <a:rPr lang="uk-UA" sz="1500" b="0" i="0" u="sng" strike="noStrike" kern="0" dirty="0">
                <a:solidFill>
                  <a:schemeClr val="accent3">
                    <a:lumMod val="75000"/>
                  </a:schemeClr>
                </a:solidFill>
                <a:highlight>
                  <a:srgbClr val="000000">
                    <a:alpha val="0"/>
                  </a:srgbClr>
                </a:highlight>
                <a:latin typeface="Arial"/>
                <a:cs typeface="Arial"/>
              </a:rPr>
              <a:t>є</a:t>
            </a:r>
            <a:r>
              <a:rPr lang="uk-UA" sz="1500" b="0" i="0" u="none" strike="noStrike" kern="0" dirty="0">
                <a:solidFill>
                  <a:srgbClr val="595959"/>
                </a:solidFill>
                <a:highlight>
                  <a:srgbClr val="000000">
                    <a:alpha val="0"/>
                  </a:srgbClr>
                </a:highlight>
                <a:latin typeface="Arial"/>
                <a:cs typeface="Arial"/>
              </a:rPr>
              <a:t>кти включатимуть і</a:t>
            </a:r>
            <a:r>
              <a:rPr lang="uk-UA" sz="1500" kern="0" dirty="0">
                <a:solidFill>
                  <a:srgbClr val="595959"/>
                </a:solidFill>
                <a:highlight>
                  <a:srgbClr val="000000">
                    <a:alpha val="0"/>
                  </a:srgbClr>
                </a:highlight>
                <a:latin typeface="Arial"/>
                <a:cs typeface="Arial"/>
              </a:rPr>
              <a:t>нвес</a:t>
            </a:r>
            <a:r>
              <a:rPr lang="uk-UA" sz="1500" b="0" i="0" u="none" strike="noStrike" kern="0" dirty="0">
                <a:solidFill>
                  <a:srgbClr val="595959"/>
                </a:solidFill>
                <a:highlight>
                  <a:srgbClr val="000000">
                    <a:alpha val="0"/>
                  </a:srgbClr>
                </a:highlight>
                <a:latin typeface="Arial"/>
                <a:cs typeface="Arial"/>
              </a:rPr>
              <a:t>тування у збереження та вжиття заходів щодо захисту та, за можливості, покращення умов місцевого середовища.</a:t>
            </a:r>
            <a:endParaRPr sz="1550" kern="0" dirty="0">
              <a:latin typeface="Arial"/>
              <a:cs typeface="Arial"/>
            </a:endParaRPr>
          </a:p>
        </p:txBody>
      </p:sp>
      <p:sp>
        <p:nvSpPr>
          <p:cNvPr id="10" name="object 10"/>
          <p:cNvSpPr txBox="1"/>
          <p:nvPr/>
        </p:nvSpPr>
        <p:spPr>
          <a:xfrm>
            <a:off x="10912265" y="4948552"/>
            <a:ext cx="6226384" cy="967740"/>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Ми зменшимо </a:t>
            </a:r>
            <a:r>
              <a:rPr lang="uk-UA" sz="1500" kern="0" dirty="0">
                <a:solidFill>
                  <a:srgbClr val="595959"/>
                </a:solidFill>
                <a:highlight>
                  <a:srgbClr val="000000">
                    <a:alpha val="0"/>
                  </a:srgbClr>
                </a:highlight>
                <a:latin typeface="Arial"/>
                <a:cs typeface="Arial"/>
              </a:rPr>
              <a:t>кількість спожитої прісної води на наших об’єктах, розпочавши з економії споживання її на 15% до 2025 року (порівняно з рівнем 2018-го) в регіонах, де відчувається значна потреба в ресурсах прісної води.</a:t>
            </a:r>
            <a:endParaRPr sz="1500" kern="0" dirty="0">
              <a:solidFill>
                <a:srgbClr val="595959"/>
              </a:solidFill>
              <a:highlight>
                <a:srgbClr val="000000">
                  <a:alpha val="0"/>
                </a:srgbClr>
              </a:highlight>
              <a:latin typeface="Arial"/>
              <a:cs typeface="Arial"/>
            </a:endParaRPr>
          </a:p>
        </p:txBody>
      </p:sp>
      <p:sp>
        <p:nvSpPr>
          <p:cNvPr id="11" name="object 11"/>
          <p:cNvSpPr/>
          <p:nvPr/>
        </p:nvSpPr>
        <p:spPr>
          <a:xfrm flipH="1">
            <a:off x="10052050" y="5235"/>
            <a:ext cx="0" cy="659765"/>
          </a:xfrm>
          <a:custGeom>
            <a:avLst/>
            <a:gdLst/>
            <a:ahLst/>
            <a:cxnLst/>
            <a:rect l="l" t="t" r="r" b="b"/>
            <a:pathLst>
              <a:path h="659765">
                <a:moveTo>
                  <a:pt x="0" y="0"/>
                </a:moveTo>
                <a:lnTo>
                  <a:pt x="0" y="659665"/>
                </a:lnTo>
              </a:path>
            </a:pathLst>
          </a:custGeom>
          <a:ln w="31412">
            <a:solidFill>
              <a:srgbClr val="FBCE07"/>
            </a:solidFill>
          </a:ln>
        </p:spPr>
        <p:txBody>
          <a:bodyPr wrap="square" lIns="0" tIns="0" rIns="0" bIns="0" rtlCol="0">
            <a:noAutofit/>
          </a:bodyPr>
          <a:lstStyle/>
          <a:p>
            <a:endParaRPr/>
          </a:p>
        </p:txBody>
      </p:sp>
      <p:sp>
        <p:nvSpPr>
          <p:cNvPr id="12" name="object 12"/>
          <p:cNvSpPr/>
          <p:nvPr/>
        </p:nvSpPr>
        <p:spPr>
          <a:xfrm>
            <a:off x="11214471" y="10714527"/>
            <a:ext cx="139700" cy="140970"/>
          </a:xfrm>
          <a:custGeom>
            <a:avLst/>
            <a:gdLst/>
            <a:ahLst/>
            <a:cxnLst/>
            <a:rect l="l" t="t" r="r" b="b"/>
            <a:pathLst>
              <a:path w="139700" h="140970">
                <a:moveTo>
                  <a:pt x="70271" y="140381"/>
                </a:moveTo>
                <a:lnTo>
                  <a:pt x="110318" y="127890"/>
                </a:lnTo>
                <a:lnTo>
                  <a:pt x="135783" y="95830"/>
                </a:lnTo>
                <a:lnTo>
                  <a:pt x="139627" y="82197"/>
                </a:lnTo>
                <a:lnTo>
                  <a:pt x="138716" y="65182"/>
                </a:lnTo>
                <a:lnTo>
                  <a:pt x="122513" y="24795"/>
                </a:lnTo>
                <a:lnTo>
                  <a:pt x="91095" y="2748"/>
                </a:lnTo>
                <a:lnTo>
                  <a:pt x="78350" y="0"/>
                </a:lnTo>
                <a:lnTo>
                  <a:pt x="62126" y="1174"/>
                </a:lnTo>
                <a:lnTo>
                  <a:pt x="23140" y="18745"/>
                </a:lnTo>
                <a:lnTo>
                  <a:pt x="2193" y="52014"/>
                </a:lnTo>
                <a:lnTo>
                  <a:pt x="0" y="65399"/>
                </a:lnTo>
                <a:lnTo>
                  <a:pt x="1346" y="80897"/>
                </a:lnTo>
                <a:lnTo>
                  <a:pt x="19995" y="118653"/>
                </a:lnTo>
                <a:lnTo>
                  <a:pt x="54810" y="138666"/>
                </a:lnTo>
                <a:lnTo>
                  <a:pt x="70271" y="140381"/>
                </a:lnTo>
                <a:close/>
              </a:path>
            </a:pathLst>
          </a:custGeom>
          <a:ln w="4701">
            <a:solidFill>
              <a:srgbClr val="595959"/>
            </a:solidFill>
          </a:ln>
        </p:spPr>
        <p:txBody>
          <a:bodyPr wrap="square" lIns="0" tIns="0" rIns="0" bIns="0" rtlCol="0">
            <a:noAutofit/>
          </a:bodyPr>
          <a:lstStyle/>
          <a:p>
            <a:endParaRPr/>
          </a:p>
        </p:txBody>
      </p:sp>
      <p:sp>
        <p:nvSpPr>
          <p:cNvPr id="13" name="object 13"/>
          <p:cNvSpPr txBox="1"/>
          <p:nvPr/>
        </p:nvSpPr>
        <p:spPr>
          <a:xfrm>
            <a:off x="11245419" y="10723539"/>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3"/>
              </a:rPr>
              <a:t>&gt;</a:t>
            </a:r>
            <a:endParaRPr sz="750">
              <a:latin typeface="Arial Unicode MS"/>
              <a:cs typeface="Arial Unicode MS"/>
            </a:endParaRPr>
          </a:p>
        </p:txBody>
      </p:sp>
      <p:sp>
        <p:nvSpPr>
          <p:cNvPr id="14" name="object 14"/>
          <p:cNvSpPr/>
          <p:nvPr/>
        </p:nvSpPr>
        <p:spPr>
          <a:xfrm>
            <a:off x="13553201" y="10714527"/>
            <a:ext cx="139700" cy="140970"/>
          </a:xfrm>
          <a:custGeom>
            <a:avLst/>
            <a:gdLst/>
            <a:ahLst/>
            <a:cxnLst/>
            <a:rect l="l" t="t" r="r" b="b"/>
            <a:pathLst>
              <a:path w="139700" h="140970">
                <a:moveTo>
                  <a:pt x="70271" y="140381"/>
                </a:moveTo>
                <a:lnTo>
                  <a:pt x="110318" y="127890"/>
                </a:lnTo>
                <a:lnTo>
                  <a:pt x="135783" y="95830"/>
                </a:lnTo>
                <a:lnTo>
                  <a:pt x="139627" y="82197"/>
                </a:lnTo>
                <a:lnTo>
                  <a:pt x="138716" y="65182"/>
                </a:lnTo>
                <a:lnTo>
                  <a:pt x="122513" y="24795"/>
                </a:lnTo>
                <a:lnTo>
                  <a:pt x="91095" y="2748"/>
                </a:lnTo>
                <a:lnTo>
                  <a:pt x="78350" y="0"/>
                </a:lnTo>
                <a:lnTo>
                  <a:pt x="62126" y="1174"/>
                </a:lnTo>
                <a:lnTo>
                  <a:pt x="23140" y="18745"/>
                </a:lnTo>
                <a:lnTo>
                  <a:pt x="2193" y="52014"/>
                </a:lnTo>
                <a:lnTo>
                  <a:pt x="0" y="65399"/>
                </a:lnTo>
                <a:lnTo>
                  <a:pt x="1346" y="80897"/>
                </a:lnTo>
                <a:lnTo>
                  <a:pt x="19995" y="118653"/>
                </a:lnTo>
                <a:lnTo>
                  <a:pt x="54810" y="138666"/>
                </a:lnTo>
                <a:lnTo>
                  <a:pt x="70271" y="140381"/>
                </a:lnTo>
                <a:close/>
              </a:path>
            </a:pathLst>
          </a:custGeom>
          <a:ln w="4701">
            <a:solidFill>
              <a:srgbClr val="595959"/>
            </a:solidFill>
          </a:ln>
        </p:spPr>
        <p:txBody>
          <a:bodyPr wrap="square" lIns="0" tIns="0" rIns="0" bIns="0" rtlCol="0">
            <a:noAutofit/>
          </a:bodyPr>
          <a:lstStyle/>
          <a:p>
            <a:endParaRPr/>
          </a:p>
        </p:txBody>
      </p:sp>
      <p:sp>
        <p:nvSpPr>
          <p:cNvPr id="15" name="object 15"/>
          <p:cNvSpPr txBox="1"/>
          <p:nvPr/>
        </p:nvSpPr>
        <p:spPr>
          <a:xfrm>
            <a:off x="13584151" y="10723539"/>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4"/>
              </a:rPr>
              <a:t>&gt;</a:t>
            </a:r>
            <a:endParaRPr sz="750">
              <a:latin typeface="Arial Unicode MS"/>
              <a:cs typeface="Arial Unicode MS"/>
            </a:endParaRPr>
          </a:p>
        </p:txBody>
      </p:sp>
      <p:sp>
        <p:nvSpPr>
          <p:cNvPr id="16" name="object 16"/>
          <p:cNvSpPr/>
          <p:nvPr/>
        </p:nvSpPr>
        <p:spPr>
          <a:xfrm>
            <a:off x="3487778" y="5014800"/>
            <a:ext cx="120014" cy="120014"/>
          </a:xfrm>
          <a:custGeom>
            <a:avLst/>
            <a:gdLst/>
            <a:ahLst/>
            <a:cxnLst/>
            <a:rect l="l" t="t" r="r" b="b"/>
            <a:pathLst>
              <a:path w="120013" h="120013">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17" name="object 17"/>
          <p:cNvSpPr/>
          <p:nvPr/>
        </p:nvSpPr>
        <p:spPr>
          <a:xfrm>
            <a:off x="10678993" y="5014800"/>
            <a:ext cx="120014" cy="120014"/>
          </a:xfrm>
          <a:custGeom>
            <a:avLst/>
            <a:gdLst/>
            <a:ahLst/>
            <a:cxnLst/>
            <a:rect l="l" t="t" r="r" b="b"/>
            <a:pathLst>
              <a:path w="120014" h="120013">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18" name="object 18"/>
          <p:cNvSpPr/>
          <p:nvPr/>
        </p:nvSpPr>
        <p:spPr>
          <a:xfrm>
            <a:off x="3487778" y="6355398"/>
            <a:ext cx="120014" cy="120014"/>
          </a:xfrm>
          <a:custGeom>
            <a:avLst/>
            <a:gdLst/>
            <a:ahLst/>
            <a:cxnLst/>
            <a:rect l="l" t="t" r="r" b="b"/>
            <a:pathLst>
              <a:path w="120013" h="120013">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19" name="object 19"/>
          <p:cNvSpPr/>
          <p:nvPr/>
        </p:nvSpPr>
        <p:spPr>
          <a:xfrm>
            <a:off x="10678993" y="6579213"/>
            <a:ext cx="120014" cy="120014"/>
          </a:xfrm>
          <a:custGeom>
            <a:avLst/>
            <a:gdLst/>
            <a:ahLst/>
            <a:cxnLst/>
            <a:rect l="l" t="t" r="r" b="b"/>
            <a:pathLst>
              <a:path w="120014" h="120014">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20" name="object 20"/>
          <p:cNvSpPr txBox="1"/>
          <p:nvPr/>
        </p:nvSpPr>
        <p:spPr>
          <a:xfrm>
            <a:off x="1306631" y="10523257"/>
            <a:ext cx="2046605" cy="363855"/>
          </a:xfrm>
          <a:prstGeom prst="rect">
            <a:avLst/>
          </a:prstGeom>
        </p:spPr>
        <p:txBody>
          <a:bodyPr vert="horz" wrap="square" lIns="0" tIns="0" rIns="0" bIns="0" rtlCol="0">
            <a:noAutofit/>
          </a:bodyPr>
          <a:lstStyle/>
          <a:p>
            <a:pPr marL="12700" marR="6350" rtl="0">
              <a:lnSpc>
                <a:spcPct val="100000"/>
              </a:lnSpc>
            </a:pPr>
            <a:r>
              <a:rPr lang="uk-UA" sz="1100" b="0" i="0" u="none" strike="noStrike" spc="-20">
                <a:solidFill>
                  <a:srgbClr val="595959"/>
                </a:solidFill>
                <a:highlight>
                  <a:srgbClr val="000000">
                    <a:alpha val="0"/>
                  </a:srgbClr>
                </a:highlight>
                <a:latin typeface="Arial"/>
                <a:cs typeface="Arial"/>
              </a:rPr>
              <a:t>Сприяння досягненню цілей сталого розвитку ООН</a:t>
            </a:r>
            <a:endParaRPr sz="1150">
              <a:latin typeface="Arial"/>
              <a:cs typeface="Arial"/>
            </a:endParaRPr>
          </a:p>
        </p:txBody>
      </p:sp>
      <p:sp>
        <p:nvSpPr>
          <p:cNvPr id="21" name="object 21"/>
          <p:cNvSpPr/>
          <p:nvPr/>
        </p:nvSpPr>
        <p:spPr>
          <a:xfrm>
            <a:off x="628253" y="10404130"/>
            <a:ext cx="552339" cy="552342"/>
          </a:xfrm>
          <a:prstGeom prst="rect">
            <a:avLst/>
          </a:prstGeom>
          <a:blipFill>
            <a:blip r:embed="rId5"/>
            <a:stretch>
              <a:fillRect/>
            </a:stretch>
          </a:blipFill>
        </p:spPr>
        <p:txBody>
          <a:bodyPr wrap="square" lIns="0" tIns="0" rIns="0" bIns="0" rtlCol="0">
            <a:noAutofit/>
          </a:bodyPr>
          <a:lstStyle/>
          <a:p>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F917541C-AAFF-4296-951F-ABE4A554EF44}"/>
              </a:ext>
            </a:extLst>
          </p:cNvPr>
          <p:cNvPicPr>
            <a:picLocks noChangeAspect="1"/>
          </p:cNvPicPr>
          <p:nvPr/>
        </p:nvPicPr>
        <p:blipFill>
          <a:blip r:embed="rId2"/>
          <a:stretch>
            <a:fillRect/>
          </a:stretch>
        </p:blipFill>
        <p:spPr>
          <a:xfrm>
            <a:off x="6096" y="0"/>
            <a:ext cx="20098041" cy="11309350"/>
          </a:xfrm>
          <a:prstGeom prst="rect">
            <a:avLst/>
          </a:prstGeom>
        </p:spPr>
      </p:pic>
      <p:sp>
        <p:nvSpPr>
          <p:cNvPr id="4" name="object 4"/>
          <p:cNvSpPr txBox="1"/>
          <p:nvPr/>
        </p:nvSpPr>
        <p:spPr>
          <a:xfrm>
            <a:off x="2081477" y="6340475"/>
            <a:ext cx="6522773" cy="858377"/>
          </a:xfrm>
          <a:prstGeom prst="rect">
            <a:avLst/>
          </a:prstGeom>
        </p:spPr>
        <p:txBody>
          <a:bodyPr vert="horz" wrap="square" lIns="0" tIns="0" rIns="0" bIns="0" rtlCol="0">
            <a:noAutofit/>
          </a:bodyPr>
          <a:lstStyle/>
          <a:p>
            <a:pPr marL="12700" marR="6350" rtl="0">
              <a:lnSpc>
                <a:spcPct val="101299"/>
              </a:lnSpc>
            </a:pPr>
            <a:r>
              <a:rPr lang="uk-UA" sz="2800" b="0" i="0" u="none" strike="noStrike" kern="0" dirty="0">
                <a:solidFill>
                  <a:srgbClr val="FFFFFF"/>
                </a:solidFill>
                <a:highlight>
                  <a:srgbClr val="000000">
                    <a:alpha val="0"/>
                  </a:srgbClr>
                </a:highlight>
                <a:latin typeface="Arial"/>
                <a:cs typeface="Arial"/>
              </a:rPr>
              <a:t>Дотримання ключових цінностей компанії </a:t>
            </a:r>
            <a:r>
              <a:rPr lang="uk-UA" sz="2800" kern="0" dirty="0">
                <a:solidFill>
                  <a:srgbClr val="FFFFFF"/>
                </a:solidFill>
                <a:highlight>
                  <a:srgbClr val="000000">
                    <a:alpha val="0"/>
                  </a:srgbClr>
                </a:highlight>
                <a:latin typeface="Arial"/>
                <a:cs typeface="Arial"/>
              </a:rPr>
              <a:t>та постійна зосередженість </a:t>
            </a:r>
            <a:r>
              <a:rPr lang="uk-UA" sz="2800" b="0" i="0" u="none" strike="noStrike" kern="0" dirty="0">
                <a:solidFill>
                  <a:srgbClr val="FFFFFF"/>
                </a:solidFill>
                <a:highlight>
                  <a:srgbClr val="000000">
                    <a:alpha val="0"/>
                  </a:srgbClr>
                </a:highlight>
                <a:latin typeface="Arial"/>
                <a:cs typeface="Arial"/>
              </a:rPr>
              <a:t>на питаннях безпеки</a:t>
            </a:r>
            <a:endParaRPr sz="2850" kern="0" dirty="0">
              <a:latin typeface="Arial"/>
              <a:cs typeface="Arial"/>
            </a:endParaRPr>
          </a:p>
        </p:txBody>
      </p:sp>
      <p:sp>
        <p:nvSpPr>
          <p:cNvPr id="5" name="object 5"/>
          <p:cNvSpPr txBox="1"/>
          <p:nvPr/>
        </p:nvSpPr>
        <p:spPr>
          <a:xfrm>
            <a:off x="2081476" y="4116868"/>
            <a:ext cx="6522774" cy="2000548"/>
          </a:xfrm>
          <a:prstGeom prst="rect">
            <a:avLst/>
          </a:prstGeom>
        </p:spPr>
        <p:txBody>
          <a:bodyPr vert="horz" wrap="square" lIns="0" tIns="0" rIns="0" bIns="0" rtlCol="0">
            <a:noAutofit/>
          </a:bodyPr>
          <a:lstStyle/>
          <a:p>
            <a:pPr marL="12700" marR="6350" rtl="0">
              <a:lnSpc>
                <a:spcPct val="100200"/>
              </a:lnSpc>
              <a:tabLst>
                <a:tab pos="2351405" algn="l"/>
              </a:tabLst>
            </a:pPr>
            <a:r>
              <a:rPr lang="uk-UA" sz="6500" b="0" i="0" u="none" strike="noStrike" kern="0" dirty="0">
                <a:solidFill>
                  <a:srgbClr val="FFFFFF"/>
                </a:solidFill>
                <a:highlight>
                  <a:srgbClr val="000000">
                    <a:alpha val="0"/>
                  </a:srgbClr>
                </a:highlight>
                <a:latin typeface="Arial Unicode MS"/>
                <a:cs typeface="Arial Unicode MS"/>
              </a:rPr>
              <a:t>НАШІ КЛЮЧОВІ ЦІННОСТІ</a:t>
            </a:r>
            <a:endParaRPr sz="6500" kern="0" dirty="0">
              <a:latin typeface="Arial Unicode MS"/>
              <a:cs typeface="Arial Unicode MS"/>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408120" y="1776113"/>
            <a:ext cx="11067725" cy="7756308"/>
          </a:xfrm>
          <a:prstGeom prst="rect">
            <a:avLst/>
          </a:prstGeom>
          <a:blipFill>
            <a:blip r:embed="rId2"/>
            <a:stretch>
              <a:fillRect/>
            </a:stretch>
          </a:blipFill>
        </p:spPr>
        <p:txBody>
          <a:bodyPr wrap="square" lIns="0" tIns="0" rIns="0" bIns="0" rtlCol="0">
            <a:noAutofit/>
          </a:bodyPr>
          <a:lstStyle/>
          <a:p>
            <a:endParaRPr/>
          </a:p>
        </p:txBody>
      </p:sp>
      <p:sp>
        <p:nvSpPr>
          <p:cNvPr id="3" name="object 3"/>
          <p:cNvSpPr txBox="1"/>
          <p:nvPr/>
        </p:nvSpPr>
        <p:spPr>
          <a:xfrm>
            <a:off x="2080404" y="3673475"/>
            <a:ext cx="5695044" cy="4332276"/>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Стратегія Powering Progress ґрунтується на  наших ключових цінностях — чесність, добропорядність, повага до людей, а </a:t>
            </a:r>
            <a:r>
              <a:rPr lang="uk-UA" sz="1500" kern="0" dirty="0">
                <a:solidFill>
                  <a:srgbClr val="595959"/>
                </a:solidFill>
                <a:highlight>
                  <a:srgbClr val="000000">
                    <a:alpha val="0"/>
                  </a:srgbClr>
                </a:highlight>
                <a:latin typeface="Arial"/>
                <a:cs typeface="Arial"/>
              </a:rPr>
              <a:t>також постійна зосередженість на питаннях безпеки.</a:t>
            </a:r>
            <a:endParaRPr sz="1500" kern="0" dirty="0">
              <a:solidFill>
                <a:srgbClr val="595959"/>
              </a:solidFill>
              <a:highlight>
                <a:srgbClr val="000000">
                  <a:alpha val="0"/>
                </a:srgbClr>
              </a:highlight>
              <a:latin typeface="Arial"/>
              <a:cs typeface="Arial"/>
            </a:endParaRPr>
          </a:p>
          <a:p>
            <a:pPr>
              <a:lnSpc>
                <a:spcPts val="1800"/>
              </a:lnSpc>
              <a:spcBef>
                <a:spcPts val="79"/>
              </a:spcBef>
            </a:pPr>
            <a:endParaRPr sz="1500" kern="0" dirty="0">
              <a:solidFill>
                <a:srgbClr val="595959"/>
              </a:solidFill>
              <a:highlight>
                <a:srgbClr val="000000">
                  <a:alpha val="0"/>
                </a:srgbClr>
              </a:highlight>
              <a:latin typeface="Arial"/>
              <a:cs typeface="Arial"/>
            </a:endParaRPr>
          </a:p>
          <a:p>
            <a:pPr marL="12700" marR="8890" rtl="0">
              <a:lnSpc>
                <a:spcPct val="101099"/>
              </a:lnSpc>
            </a:pPr>
            <a:r>
              <a:rPr lang="uk-UA" sz="1500" kern="0" dirty="0">
                <a:solidFill>
                  <a:srgbClr val="595959"/>
                </a:solidFill>
                <a:highlight>
                  <a:srgbClr val="000000">
                    <a:alpha val="0"/>
                  </a:srgbClr>
                </a:highlight>
                <a:latin typeface="Arial"/>
                <a:cs typeface="Arial"/>
              </a:rPr>
              <a:t>Загальні принципи ведення діяльності </a:t>
            </a:r>
            <a:r>
              <a:rPr lang="en-US" sz="1500" kern="0" dirty="0">
                <a:solidFill>
                  <a:srgbClr val="595959"/>
                </a:solidFill>
                <a:highlight>
                  <a:srgbClr val="000000">
                    <a:alpha val="0"/>
                  </a:srgbClr>
                </a:highlight>
                <a:latin typeface="Arial"/>
                <a:cs typeface="Arial"/>
              </a:rPr>
              <a:t>Shell</a:t>
            </a:r>
            <a:r>
              <a:rPr lang="uk-UA" sz="1500" kern="0" dirty="0">
                <a:solidFill>
                  <a:srgbClr val="595959"/>
                </a:solidFill>
                <a:highlight>
                  <a:srgbClr val="000000">
                    <a:alpha val="0"/>
                  </a:srgbClr>
                </a:highlight>
                <a:latin typeface="Arial"/>
                <a:cs typeface="Arial"/>
              </a:rPr>
              <a:t>, Кодекс ділової етики та Керівництво з комплаєнсу допомагають кожному в компанії діяти відповідно до цих цінностей і дотримуватися відповідних законів та норм.</a:t>
            </a:r>
            <a:endParaRPr sz="1500" kern="0" dirty="0">
              <a:solidFill>
                <a:srgbClr val="595959"/>
              </a:solidFill>
              <a:highlight>
                <a:srgbClr val="000000">
                  <a:alpha val="0"/>
                </a:srgbClr>
              </a:highlight>
              <a:latin typeface="Arial"/>
              <a:cs typeface="Arial"/>
            </a:endParaRPr>
          </a:p>
          <a:p>
            <a:pPr>
              <a:lnSpc>
                <a:spcPts val="1800"/>
              </a:lnSpc>
              <a:spcBef>
                <a:spcPts val="79"/>
              </a:spcBef>
            </a:pPr>
            <a:endParaRPr sz="1500" kern="0" dirty="0">
              <a:solidFill>
                <a:srgbClr val="595959"/>
              </a:solidFill>
              <a:highlight>
                <a:srgbClr val="000000">
                  <a:alpha val="0"/>
                </a:srgbClr>
              </a:highlight>
              <a:latin typeface="Arial"/>
              <a:cs typeface="Arial"/>
            </a:endParaRPr>
          </a:p>
          <a:p>
            <a:pPr marL="12700" marR="109855" rtl="0">
              <a:lnSpc>
                <a:spcPct val="101099"/>
              </a:lnSpc>
            </a:pPr>
            <a:r>
              <a:rPr lang="uk-UA" sz="1500" kern="0" dirty="0">
                <a:solidFill>
                  <a:srgbClr val="595959"/>
                </a:solidFill>
                <a:highlight>
                  <a:srgbClr val="000000">
                    <a:alpha val="0"/>
                  </a:srgbClr>
                </a:highlight>
                <a:latin typeface="Arial"/>
                <a:cs typeface="Arial"/>
              </a:rPr>
              <a:t>Ми запровадили нову систему ухвалення рішень, щоб гарантувати: ми й надалі ухвалюватимемо рішення, які відповідають етичним нормам, згідно з нашим Кодексом ділової етики.</a:t>
            </a:r>
            <a:endParaRPr sz="1500" kern="0" dirty="0">
              <a:solidFill>
                <a:srgbClr val="595959"/>
              </a:solidFill>
              <a:highlight>
                <a:srgbClr val="000000">
                  <a:alpha val="0"/>
                </a:srgbClr>
              </a:highlight>
              <a:latin typeface="Arial"/>
              <a:cs typeface="Arial"/>
            </a:endParaRPr>
          </a:p>
          <a:p>
            <a:pPr>
              <a:lnSpc>
                <a:spcPts val="1800"/>
              </a:lnSpc>
              <a:spcBef>
                <a:spcPts val="79"/>
              </a:spcBef>
            </a:pPr>
            <a:endParaRPr sz="1500" kern="0" dirty="0">
              <a:solidFill>
                <a:srgbClr val="595959"/>
              </a:solidFill>
              <a:highlight>
                <a:srgbClr val="000000">
                  <a:alpha val="0"/>
                </a:srgbClr>
              </a:highlight>
              <a:latin typeface="Arial"/>
              <a:cs typeface="Arial"/>
            </a:endParaRPr>
          </a:p>
          <a:p>
            <a:pPr marL="12700" marR="334645" rtl="0">
              <a:lnSpc>
                <a:spcPct val="101099"/>
              </a:lnSpc>
            </a:pPr>
            <a:r>
              <a:rPr lang="uk-UA" sz="1500" kern="0" dirty="0">
                <a:solidFill>
                  <a:srgbClr val="595959"/>
                </a:solidFill>
                <a:highlight>
                  <a:srgbClr val="000000">
                    <a:alpha val="0"/>
                  </a:srgbClr>
                </a:highlight>
                <a:latin typeface="Arial"/>
                <a:cs typeface="Arial"/>
              </a:rPr>
              <a:t>Ми ведемо діяльність зрозуміло й відкрито, а також сприяємо прозорості всюди, де це можливо у всіх сферах нашої діяльності.</a:t>
            </a:r>
            <a:endParaRPr sz="1500" kern="0" dirty="0">
              <a:solidFill>
                <a:srgbClr val="595959"/>
              </a:solidFill>
              <a:highlight>
                <a:srgbClr val="000000">
                  <a:alpha val="0"/>
                </a:srgbClr>
              </a:highlight>
              <a:latin typeface="Arial"/>
              <a:cs typeface="Arial"/>
            </a:endParaRPr>
          </a:p>
          <a:p>
            <a:pPr>
              <a:lnSpc>
                <a:spcPts val="1800"/>
              </a:lnSpc>
              <a:spcBef>
                <a:spcPts val="79"/>
              </a:spcBef>
            </a:pPr>
            <a:endParaRPr sz="1500" kern="0" dirty="0">
              <a:solidFill>
                <a:srgbClr val="595959"/>
              </a:solidFill>
              <a:highlight>
                <a:srgbClr val="000000">
                  <a:alpha val="0"/>
                </a:srgbClr>
              </a:highlight>
              <a:latin typeface="Arial"/>
              <a:cs typeface="Arial"/>
            </a:endParaRPr>
          </a:p>
          <a:p>
            <a:pPr marL="12700" marR="253365" rtl="0">
              <a:lnSpc>
                <a:spcPct val="101099"/>
              </a:lnSpc>
            </a:pPr>
            <a:r>
              <a:rPr lang="uk-UA" sz="1500" kern="0" dirty="0">
                <a:solidFill>
                  <a:srgbClr val="595959"/>
                </a:solidFill>
                <a:highlight>
                  <a:srgbClr val="000000">
                    <a:alpha val="0"/>
                  </a:srgbClr>
                </a:highlight>
                <a:latin typeface="Arial"/>
                <a:cs typeface="Arial"/>
              </a:rPr>
              <a:t>Наше головне завдання — забезпечити безпеку нашим співробітникам, підрядникам та місцевим </a:t>
            </a:r>
            <a:r>
              <a:rPr lang="uk-UA" sz="1500" b="0" i="0" u="none" strike="noStrike" kern="0" dirty="0">
                <a:solidFill>
                  <a:srgbClr val="595959"/>
                </a:solidFill>
                <a:highlight>
                  <a:srgbClr val="000000">
                    <a:alpha val="0"/>
                  </a:srgbClr>
                </a:highlight>
                <a:latin typeface="Arial"/>
                <a:cs typeface="Arial"/>
              </a:rPr>
              <a:t>громадам. Ми ставимо за мету не шкодити людям й уникати будь-яких ви</a:t>
            </a:r>
            <a:r>
              <a:rPr lang="uk-UA" sz="1500" kern="0" dirty="0">
                <a:solidFill>
                  <a:srgbClr val="595959"/>
                </a:solidFill>
                <a:highlight>
                  <a:srgbClr val="000000">
                    <a:alpha val="0"/>
                  </a:srgbClr>
                </a:highlight>
                <a:latin typeface="Arial"/>
                <a:cs typeface="Arial"/>
              </a:rPr>
              <a:t>кидів</a:t>
            </a:r>
            <a:r>
              <a:rPr lang="uk-UA" sz="1500" b="0" i="0" u="none" strike="noStrike" kern="0" dirty="0">
                <a:solidFill>
                  <a:srgbClr val="595959"/>
                </a:solidFill>
                <a:highlight>
                  <a:srgbClr val="000000">
                    <a:alpha val="0"/>
                  </a:srgbClr>
                </a:highlight>
                <a:latin typeface="Arial"/>
                <a:cs typeface="Arial"/>
              </a:rPr>
              <a:t> у виробничій діяльності.</a:t>
            </a:r>
            <a:endParaRPr sz="1550" kern="0" dirty="0">
              <a:latin typeface="Arial"/>
              <a:cs typeface="Arial"/>
            </a:endParaRPr>
          </a:p>
        </p:txBody>
      </p:sp>
      <p:sp>
        <p:nvSpPr>
          <p:cNvPr id="4" name="object 4"/>
          <p:cNvSpPr/>
          <p:nvPr/>
        </p:nvSpPr>
        <p:spPr>
          <a:xfrm>
            <a:off x="2083706" y="9003647"/>
            <a:ext cx="528779" cy="528779"/>
          </a:xfrm>
          <a:prstGeom prst="rect">
            <a:avLst/>
          </a:prstGeom>
          <a:blipFill>
            <a:blip r:embed="rId3"/>
            <a:stretch>
              <a:fillRect/>
            </a:stretch>
          </a:blipFill>
        </p:spPr>
        <p:txBody>
          <a:bodyPr wrap="square" lIns="0" tIns="0" rIns="0" bIns="0" rtlCol="0">
            <a:noAutofit/>
          </a:bodyPr>
          <a:lstStyle/>
          <a:p>
            <a:endParaRPr/>
          </a:p>
        </p:txBody>
      </p:sp>
      <p:sp>
        <p:nvSpPr>
          <p:cNvPr id="5" name="object 5"/>
          <p:cNvSpPr/>
          <p:nvPr/>
        </p:nvSpPr>
        <p:spPr>
          <a:xfrm>
            <a:off x="2756297" y="9003647"/>
            <a:ext cx="528779" cy="528779"/>
          </a:xfrm>
          <a:prstGeom prst="rect">
            <a:avLst/>
          </a:prstGeom>
          <a:blipFill>
            <a:blip r:embed="rId4"/>
            <a:stretch>
              <a:fillRect/>
            </a:stretch>
          </a:blipFill>
        </p:spPr>
        <p:txBody>
          <a:bodyPr wrap="square" lIns="0" tIns="0" rIns="0" bIns="0" rtlCol="0">
            <a:noAutofit/>
          </a:bodyPr>
          <a:lstStyle/>
          <a:p>
            <a:endParaRPr/>
          </a:p>
        </p:txBody>
      </p:sp>
      <p:sp>
        <p:nvSpPr>
          <p:cNvPr id="6" name="object 6"/>
          <p:cNvSpPr/>
          <p:nvPr/>
        </p:nvSpPr>
        <p:spPr>
          <a:xfrm flipH="1">
            <a:off x="10052050" y="5235"/>
            <a:ext cx="0" cy="1771014"/>
          </a:xfrm>
          <a:custGeom>
            <a:avLst/>
            <a:gdLst/>
            <a:ahLst/>
            <a:cxnLst/>
            <a:rect l="l" t="t" r="r" b="b"/>
            <a:pathLst>
              <a:path h="1771014">
                <a:moveTo>
                  <a:pt x="0" y="0"/>
                </a:moveTo>
                <a:lnTo>
                  <a:pt x="0" y="1770888"/>
                </a:lnTo>
              </a:path>
            </a:pathLst>
          </a:custGeom>
          <a:ln w="31412">
            <a:solidFill>
              <a:srgbClr val="FBCE07"/>
            </a:solidFill>
          </a:ln>
        </p:spPr>
        <p:txBody>
          <a:bodyPr wrap="square" lIns="0" tIns="0" rIns="0" bIns="0" rtlCol="0">
            <a:noAutofit/>
          </a:bodyPr>
          <a:lstStyle/>
          <a:p>
            <a:endParaRPr/>
          </a:p>
        </p:txBody>
      </p:sp>
      <p:sp>
        <p:nvSpPr>
          <p:cNvPr id="7" name="object 7"/>
          <p:cNvSpPr/>
          <p:nvPr/>
        </p:nvSpPr>
        <p:spPr>
          <a:xfrm flipH="1">
            <a:off x="10052050" y="9532427"/>
            <a:ext cx="0" cy="1776730"/>
          </a:xfrm>
          <a:custGeom>
            <a:avLst/>
            <a:gdLst/>
            <a:ahLst/>
            <a:cxnLst/>
            <a:rect l="l" t="t" r="r" b="b"/>
            <a:pathLst>
              <a:path h="1776729">
                <a:moveTo>
                  <a:pt x="0" y="0"/>
                </a:moveTo>
                <a:lnTo>
                  <a:pt x="0" y="1776123"/>
                </a:lnTo>
              </a:path>
            </a:pathLst>
          </a:custGeom>
          <a:ln w="31412">
            <a:solidFill>
              <a:srgbClr val="FBCE07"/>
            </a:solidFill>
          </a:ln>
        </p:spPr>
        <p:txBody>
          <a:bodyPr wrap="square" lIns="0" tIns="0" rIns="0" bIns="0" rtlCol="0">
            <a:noAutofit/>
          </a:bodyPr>
          <a:lstStyle/>
          <a:p>
            <a:endParaRPr/>
          </a:p>
        </p:txBody>
      </p:sp>
      <p:sp>
        <p:nvSpPr>
          <p:cNvPr id="8" name="object 8"/>
          <p:cNvSpPr/>
          <p:nvPr/>
        </p:nvSpPr>
        <p:spPr>
          <a:xfrm>
            <a:off x="3428888" y="9003647"/>
            <a:ext cx="528779" cy="528779"/>
          </a:xfrm>
          <a:prstGeom prst="rect">
            <a:avLst/>
          </a:prstGeom>
          <a:blipFill>
            <a:blip r:embed="rId5"/>
            <a:stretch>
              <a:fillRect/>
            </a:stretch>
          </a:blipFill>
        </p:spPr>
        <p:txBody>
          <a:bodyPr wrap="square" lIns="0" tIns="0" rIns="0" bIns="0" rtlCol="0">
            <a:noAutofit/>
          </a:bodyPr>
          <a:lstStyle/>
          <a:p>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44934" y="5144262"/>
            <a:ext cx="7141209" cy="1020444"/>
          </a:xfrm>
          <a:custGeom>
            <a:avLst/>
            <a:gdLst/>
            <a:ahLst/>
            <a:cxnLst/>
            <a:rect l="l" t="t" r="r" b="b"/>
            <a:pathLst>
              <a:path w="7141209" h="1020444">
                <a:moveTo>
                  <a:pt x="0" y="1020031"/>
                </a:moveTo>
                <a:lnTo>
                  <a:pt x="7140934" y="1020031"/>
                </a:lnTo>
                <a:lnTo>
                  <a:pt x="7140934" y="0"/>
                </a:lnTo>
                <a:lnTo>
                  <a:pt x="0" y="0"/>
                </a:lnTo>
                <a:lnTo>
                  <a:pt x="0" y="1020031"/>
                </a:lnTo>
                <a:close/>
              </a:path>
            </a:pathLst>
          </a:custGeom>
          <a:ln w="31412">
            <a:solidFill>
              <a:srgbClr val="FBCE07"/>
            </a:solidFill>
          </a:ln>
        </p:spPr>
        <p:txBody>
          <a:bodyPr wrap="square" lIns="0" tIns="0" rIns="0" bIns="0" rtlCol="0">
            <a:noAutofit/>
          </a:bodyPr>
          <a:lstStyle/>
          <a:p>
            <a:endParaRPr/>
          </a:p>
        </p:txBody>
      </p:sp>
      <p:sp>
        <p:nvSpPr>
          <p:cNvPr id="3" name="object 3"/>
          <p:cNvSpPr txBox="1"/>
          <p:nvPr/>
        </p:nvSpPr>
        <p:spPr>
          <a:xfrm>
            <a:off x="6444935" y="5561873"/>
            <a:ext cx="7141208" cy="238527"/>
          </a:xfrm>
          <a:prstGeom prst="rect">
            <a:avLst/>
          </a:prstGeom>
        </p:spPr>
        <p:txBody>
          <a:bodyPr vert="horz" wrap="square" lIns="0" tIns="0" rIns="0" bIns="0" rtlCol="0">
            <a:noAutofit/>
          </a:bodyPr>
          <a:lstStyle/>
          <a:p>
            <a:pPr marL="12700" algn="ctr" rtl="0">
              <a:lnSpc>
                <a:spcPct val="100000"/>
              </a:lnSpc>
            </a:pPr>
            <a:r>
              <a:rPr lang="uk-UA" sz="1500" b="1" i="0" u="none" strike="noStrike" kern="0" dirty="0">
                <a:solidFill>
                  <a:srgbClr val="595959"/>
                </a:solidFill>
                <a:highlight>
                  <a:srgbClr val="000000">
                    <a:alpha val="0"/>
                  </a:srgbClr>
                </a:highlight>
                <a:latin typeface="Arial Black" panose="020B0A04020102020204" pitchFamily="34" charset="0"/>
                <a:cs typeface="Arial"/>
              </a:rPr>
              <a:t>ДОТРИМАННЯ КЛЮЧОВИХ ЦІННОСТЕЙ КОМПАНІЇ</a:t>
            </a:r>
            <a:endParaRPr sz="1550" kern="0" dirty="0">
              <a:solidFill>
                <a:srgbClr val="595959"/>
              </a:solidFill>
              <a:latin typeface="Arial Black" panose="020B0A04020102020204" pitchFamily="34" charset="0"/>
              <a:cs typeface="Arial"/>
            </a:endParaRPr>
          </a:p>
        </p:txBody>
      </p:sp>
      <p:sp>
        <p:nvSpPr>
          <p:cNvPr id="4" name="object 4"/>
          <p:cNvSpPr txBox="1"/>
          <p:nvPr/>
        </p:nvSpPr>
        <p:spPr>
          <a:xfrm>
            <a:off x="7505641" y="8656862"/>
            <a:ext cx="1296670" cy="176972"/>
          </a:xfrm>
          <a:prstGeom prst="rect">
            <a:avLst/>
          </a:prstGeom>
        </p:spPr>
        <p:txBody>
          <a:bodyPr vert="horz" wrap="square" lIns="0" tIns="0" rIns="0" bIns="0" rtlCol="0">
            <a:noAutofit/>
          </a:bodyPr>
          <a:lstStyle/>
          <a:p>
            <a:pPr marL="12700" rtl="0">
              <a:lnSpc>
                <a:spcPct val="100000"/>
              </a:lnSpc>
            </a:pPr>
            <a:r>
              <a:rPr lang="uk-UA" sz="1100" b="1" i="0" u="none" strike="noStrike" kern="0" dirty="0">
                <a:solidFill>
                  <a:srgbClr val="595959"/>
                </a:solidFill>
                <a:highlight>
                  <a:srgbClr val="000000">
                    <a:alpha val="0"/>
                  </a:srgbClr>
                </a:highlight>
                <a:latin typeface="Arial Black" panose="020B0A04020102020204" pitchFamily="34" charset="0"/>
                <a:cs typeface="Arial"/>
                <a:hlinkClick r:id="rId2">
                  <a:extLst>
                    <a:ext uri="{A12FA001-AC4F-418D-AE19-62706E023703}">
                      <ahyp:hlinkClr xmlns:ahyp="http://schemas.microsoft.com/office/drawing/2018/hyperlinkcolor" val="tx"/>
                    </a:ext>
                  </a:extLst>
                </a:hlinkClick>
              </a:rPr>
              <a:t>НАШІ ЦІННОСТІ</a:t>
            </a:r>
            <a:endParaRPr sz="1150" kern="0" dirty="0">
              <a:solidFill>
                <a:srgbClr val="595959"/>
              </a:solidFill>
              <a:latin typeface="Arial Black" panose="020B0A04020102020204" pitchFamily="34" charset="0"/>
              <a:cs typeface="Arial"/>
            </a:endParaRPr>
          </a:p>
        </p:txBody>
      </p:sp>
      <p:sp>
        <p:nvSpPr>
          <p:cNvPr id="5" name="object 5"/>
          <p:cNvSpPr txBox="1"/>
          <p:nvPr/>
        </p:nvSpPr>
        <p:spPr>
          <a:xfrm>
            <a:off x="9515664" y="8656862"/>
            <a:ext cx="1296670" cy="176972"/>
          </a:xfrm>
          <a:prstGeom prst="rect">
            <a:avLst/>
          </a:prstGeom>
        </p:spPr>
        <p:txBody>
          <a:bodyPr vert="horz" wrap="square" lIns="0" tIns="0" rIns="0" bIns="0" rtlCol="0">
            <a:noAutofit/>
          </a:bodyPr>
          <a:lstStyle/>
          <a:p>
            <a:pPr marL="12700" rtl="0">
              <a:lnSpc>
                <a:spcPct val="100000"/>
              </a:lnSpc>
            </a:pPr>
            <a:r>
              <a:rPr lang="uk-UA" sz="1100" b="1" i="0" u="none" strike="noStrike" kern="0">
                <a:solidFill>
                  <a:srgbClr val="595959"/>
                </a:solidFill>
                <a:highlight>
                  <a:srgbClr val="000000">
                    <a:alpha val="0"/>
                  </a:srgbClr>
                </a:highlight>
                <a:latin typeface="Arial Black" panose="020B0A04020102020204" pitchFamily="34" charset="0"/>
                <a:cs typeface="Arial"/>
                <a:hlinkClick r:id="rId3">
                  <a:extLst>
                    <a:ext uri="{A12FA001-AC4F-418D-AE19-62706E023703}">
                      <ahyp:hlinkClr xmlns:ahyp="http://schemas.microsoft.com/office/drawing/2018/hyperlinkcolor" val="tx"/>
                    </a:ext>
                  </a:extLst>
                </a:hlinkClick>
              </a:rPr>
              <a:t>ПРОЗОРІСТЬ</a:t>
            </a:r>
            <a:endParaRPr sz="1150" kern="0">
              <a:solidFill>
                <a:srgbClr val="595959"/>
              </a:solidFill>
              <a:latin typeface="Arial Black" panose="020B0A04020102020204" pitchFamily="34" charset="0"/>
              <a:cs typeface="Arial"/>
            </a:endParaRPr>
          </a:p>
        </p:txBody>
      </p:sp>
      <p:sp>
        <p:nvSpPr>
          <p:cNvPr id="6" name="object 6"/>
          <p:cNvSpPr txBox="1"/>
          <p:nvPr/>
        </p:nvSpPr>
        <p:spPr>
          <a:xfrm>
            <a:off x="11325301" y="8656862"/>
            <a:ext cx="787275" cy="176972"/>
          </a:xfrm>
          <a:prstGeom prst="rect">
            <a:avLst/>
          </a:prstGeom>
        </p:spPr>
        <p:txBody>
          <a:bodyPr vert="horz" wrap="square" lIns="0" tIns="0" rIns="0" bIns="0" rtlCol="0">
            <a:noAutofit/>
          </a:bodyPr>
          <a:lstStyle/>
          <a:p>
            <a:pPr marL="12700" rtl="0">
              <a:lnSpc>
                <a:spcPct val="100000"/>
              </a:lnSpc>
            </a:pPr>
            <a:r>
              <a:rPr lang="uk-UA" sz="1100" b="1" i="0" u="none" strike="noStrike" kern="0" dirty="0">
                <a:solidFill>
                  <a:srgbClr val="595959"/>
                </a:solidFill>
                <a:highlight>
                  <a:srgbClr val="000000">
                    <a:alpha val="0"/>
                  </a:srgbClr>
                </a:highlight>
                <a:latin typeface="Arial Black" panose="020B0A04020102020204" pitchFamily="34" charset="0"/>
                <a:cs typeface="Arial"/>
                <a:hlinkClick r:id="rId4">
                  <a:extLst>
                    <a:ext uri="{A12FA001-AC4F-418D-AE19-62706E023703}">
                      <ahyp:hlinkClr xmlns:ahyp="http://schemas.microsoft.com/office/drawing/2018/hyperlinkcolor" val="tx"/>
                    </a:ext>
                  </a:extLst>
                </a:hlinkClick>
              </a:rPr>
              <a:t>БЕЗПЕКА</a:t>
            </a:r>
            <a:endParaRPr sz="1150" kern="0" dirty="0">
              <a:solidFill>
                <a:srgbClr val="595959"/>
              </a:solidFill>
              <a:latin typeface="Arial Black" panose="020B0A04020102020204" pitchFamily="34" charset="0"/>
              <a:cs typeface="Arial"/>
            </a:endParaRPr>
          </a:p>
        </p:txBody>
      </p:sp>
      <p:sp>
        <p:nvSpPr>
          <p:cNvPr id="7" name="object 7"/>
          <p:cNvSpPr/>
          <p:nvPr/>
        </p:nvSpPr>
        <p:spPr>
          <a:xfrm flipH="1">
            <a:off x="10052050" y="5235"/>
            <a:ext cx="0" cy="5123815"/>
          </a:xfrm>
          <a:custGeom>
            <a:avLst/>
            <a:gdLst/>
            <a:ahLst/>
            <a:cxnLst/>
            <a:rect l="l" t="t" r="r" b="b"/>
            <a:pathLst>
              <a:path h="5123815">
                <a:moveTo>
                  <a:pt x="0" y="0"/>
                </a:moveTo>
                <a:lnTo>
                  <a:pt x="0" y="5123320"/>
                </a:lnTo>
              </a:path>
            </a:pathLst>
          </a:custGeom>
          <a:ln w="31412">
            <a:solidFill>
              <a:srgbClr val="FBCE07"/>
            </a:solidFill>
          </a:ln>
        </p:spPr>
        <p:txBody>
          <a:bodyPr wrap="square" lIns="0" tIns="0" rIns="0" bIns="0" rtlCol="0">
            <a:noAutofit/>
          </a:bodyPr>
          <a:lstStyle/>
          <a:p>
            <a:endParaRPr/>
          </a:p>
        </p:txBody>
      </p:sp>
      <p:sp>
        <p:nvSpPr>
          <p:cNvPr id="8" name="object 8"/>
          <p:cNvSpPr/>
          <p:nvPr/>
        </p:nvSpPr>
        <p:spPr>
          <a:xfrm>
            <a:off x="8862997" y="8678258"/>
            <a:ext cx="139700" cy="140970"/>
          </a:xfrm>
          <a:custGeom>
            <a:avLst/>
            <a:gdLst/>
            <a:ahLst/>
            <a:cxnLst/>
            <a:rect l="l" t="t" r="r" b="b"/>
            <a:pathLst>
              <a:path w="139700" h="140970">
                <a:moveTo>
                  <a:pt x="70270" y="140379"/>
                </a:moveTo>
                <a:lnTo>
                  <a:pt x="110318" y="127891"/>
                </a:lnTo>
                <a:lnTo>
                  <a:pt x="135789" y="95834"/>
                </a:lnTo>
                <a:lnTo>
                  <a:pt x="139635" y="82203"/>
                </a:lnTo>
                <a:lnTo>
                  <a:pt x="138725" y="65188"/>
                </a:lnTo>
                <a:lnTo>
                  <a:pt x="122522" y="24800"/>
                </a:lnTo>
                <a:lnTo>
                  <a:pt x="91106" y="2750"/>
                </a:lnTo>
                <a:lnTo>
                  <a:pt x="78362" y="0"/>
                </a:lnTo>
                <a:lnTo>
                  <a:pt x="62136" y="1173"/>
                </a:lnTo>
                <a:lnTo>
                  <a:pt x="23145" y="18740"/>
                </a:lnTo>
                <a:lnTo>
                  <a:pt x="2195" y="52004"/>
                </a:lnTo>
                <a:lnTo>
                  <a:pt x="0" y="65386"/>
                </a:lnTo>
                <a:lnTo>
                  <a:pt x="1345" y="80887"/>
                </a:lnTo>
                <a:lnTo>
                  <a:pt x="19991" y="118647"/>
                </a:lnTo>
                <a:lnTo>
                  <a:pt x="54802" y="138663"/>
                </a:lnTo>
                <a:lnTo>
                  <a:pt x="70270" y="140379"/>
                </a:lnTo>
                <a:close/>
              </a:path>
            </a:pathLst>
          </a:custGeom>
          <a:ln w="4701">
            <a:solidFill>
              <a:srgbClr val="595959"/>
            </a:solidFill>
          </a:ln>
        </p:spPr>
        <p:txBody>
          <a:bodyPr wrap="square" lIns="0" tIns="0" rIns="0" bIns="0" rtlCol="0">
            <a:noAutofit/>
          </a:bodyPr>
          <a:lstStyle/>
          <a:p>
            <a:endParaRPr/>
          </a:p>
        </p:txBody>
      </p:sp>
      <p:sp>
        <p:nvSpPr>
          <p:cNvPr id="9" name="object 9"/>
          <p:cNvSpPr txBox="1"/>
          <p:nvPr/>
        </p:nvSpPr>
        <p:spPr>
          <a:xfrm>
            <a:off x="8893947" y="8687266"/>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2"/>
              </a:rPr>
              <a:t>&gt;</a:t>
            </a:r>
            <a:endParaRPr sz="750">
              <a:latin typeface="Arial Unicode MS"/>
              <a:cs typeface="Arial Unicode MS"/>
            </a:endParaRPr>
          </a:p>
        </p:txBody>
      </p:sp>
      <p:sp>
        <p:nvSpPr>
          <p:cNvPr id="10" name="object 10"/>
          <p:cNvSpPr/>
          <p:nvPr/>
        </p:nvSpPr>
        <p:spPr>
          <a:xfrm>
            <a:off x="10869959" y="8678257"/>
            <a:ext cx="139700" cy="140970"/>
          </a:xfrm>
          <a:custGeom>
            <a:avLst/>
            <a:gdLst/>
            <a:ahLst/>
            <a:cxnLst/>
            <a:rect l="l" t="t" r="r" b="b"/>
            <a:pathLst>
              <a:path w="139700" h="140970">
                <a:moveTo>
                  <a:pt x="70271" y="140381"/>
                </a:moveTo>
                <a:lnTo>
                  <a:pt x="110318" y="127890"/>
                </a:lnTo>
                <a:lnTo>
                  <a:pt x="135783" y="95830"/>
                </a:lnTo>
                <a:lnTo>
                  <a:pt x="139627" y="82197"/>
                </a:lnTo>
                <a:lnTo>
                  <a:pt x="138716" y="65182"/>
                </a:lnTo>
                <a:lnTo>
                  <a:pt x="122513" y="24795"/>
                </a:lnTo>
                <a:lnTo>
                  <a:pt x="91095" y="2748"/>
                </a:lnTo>
                <a:lnTo>
                  <a:pt x="78350" y="0"/>
                </a:lnTo>
                <a:lnTo>
                  <a:pt x="62126" y="1174"/>
                </a:lnTo>
                <a:lnTo>
                  <a:pt x="23140" y="18745"/>
                </a:lnTo>
                <a:lnTo>
                  <a:pt x="2193" y="52014"/>
                </a:lnTo>
                <a:lnTo>
                  <a:pt x="0" y="65399"/>
                </a:lnTo>
                <a:lnTo>
                  <a:pt x="1346" y="80897"/>
                </a:lnTo>
                <a:lnTo>
                  <a:pt x="19995" y="118653"/>
                </a:lnTo>
                <a:lnTo>
                  <a:pt x="54810" y="138666"/>
                </a:lnTo>
                <a:lnTo>
                  <a:pt x="70271" y="140381"/>
                </a:lnTo>
                <a:close/>
              </a:path>
            </a:pathLst>
          </a:custGeom>
          <a:ln w="4701">
            <a:solidFill>
              <a:srgbClr val="595959"/>
            </a:solidFill>
          </a:ln>
        </p:spPr>
        <p:txBody>
          <a:bodyPr wrap="square" lIns="0" tIns="0" rIns="0" bIns="0" rtlCol="0">
            <a:noAutofit/>
          </a:bodyPr>
          <a:lstStyle/>
          <a:p>
            <a:endParaRPr/>
          </a:p>
        </p:txBody>
      </p:sp>
      <p:sp>
        <p:nvSpPr>
          <p:cNvPr id="11" name="object 11"/>
          <p:cNvSpPr txBox="1"/>
          <p:nvPr/>
        </p:nvSpPr>
        <p:spPr>
          <a:xfrm>
            <a:off x="10900909" y="8687266"/>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3"/>
              </a:rPr>
              <a:t>&gt;</a:t>
            </a:r>
            <a:endParaRPr sz="750">
              <a:latin typeface="Arial Unicode MS"/>
              <a:cs typeface="Arial Unicode MS"/>
            </a:endParaRPr>
          </a:p>
        </p:txBody>
      </p:sp>
      <p:sp>
        <p:nvSpPr>
          <p:cNvPr id="12" name="object 12"/>
          <p:cNvSpPr/>
          <p:nvPr/>
        </p:nvSpPr>
        <p:spPr>
          <a:xfrm>
            <a:off x="12169657" y="8678257"/>
            <a:ext cx="139700" cy="140970"/>
          </a:xfrm>
          <a:custGeom>
            <a:avLst/>
            <a:gdLst/>
            <a:ahLst/>
            <a:cxnLst/>
            <a:rect l="l" t="t" r="r" b="b"/>
            <a:pathLst>
              <a:path w="139700" h="140970">
                <a:moveTo>
                  <a:pt x="70281" y="140381"/>
                </a:moveTo>
                <a:lnTo>
                  <a:pt x="110328" y="127890"/>
                </a:lnTo>
                <a:lnTo>
                  <a:pt x="135793" y="95830"/>
                </a:lnTo>
                <a:lnTo>
                  <a:pt x="139637" y="82197"/>
                </a:lnTo>
                <a:lnTo>
                  <a:pt x="138726" y="65182"/>
                </a:lnTo>
                <a:lnTo>
                  <a:pt x="122523" y="24795"/>
                </a:lnTo>
                <a:lnTo>
                  <a:pt x="91105" y="2748"/>
                </a:lnTo>
                <a:lnTo>
                  <a:pt x="78360" y="0"/>
                </a:lnTo>
                <a:lnTo>
                  <a:pt x="62136" y="1174"/>
                </a:lnTo>
                <a:lnTo>
                  <a:pt x="23148" y="18743"/>
                </a:lnTo>
                <a:lnTo>
                  <a:pt x="2195" y="52008"/>
                </a:lnTo>
                <a:lnTo>
                  <a:pt x="0" y="65390"/>
                </a:lnTo>
                <a:lnTo>
                  <a:pt x="1346" y="80890"/>
                </a:lnTo>
                <a:lnTo>
                  <a:pt x="19994" y="118647"/>
                </a:lnTo>
                <a:lnTo>
                  <a:pt x="54807" y="138663"/>
                </a:lnTo>
                <a:lnTo>
                  <a:pt x="70281" y="140381"/>
                </a:lnTo>
                <a:close/>
              </a:path>
            </a:pathLst>
          </a:custGeom>
          <a:ln w="4701">
            <a:solidFill>
              <a:srgbClr val="595959"/>
            </a:solidFill>
          </a:ln>
        </p:spPr>
        <p:txBody>
          <a:bodyPr wrap="square" lIns="0" tIns="0" rIns="0" bIns="0" rtlCol="0">
            <a:noAutofit/>
          </a:bodyPr>
          <a:lstStyle/>
          <a:p>
            <a:endParaRPr/>
          </a:p>
        </p:txBody>
      </p:sp>
      <p:sp>
        <p:nvSpPr>
          <p:cNvPr id="13" name="object 13"/>
          <p:cNvSpPr txBox="1"/>
          <p:nvPr/>
        </p:nvSpPr>
        <p:spPr>
          <a:xfrm>
            <a:off x="12200615" y="8687266"/>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4"/>
              </a:rPr>
              <a:t>&gt;</a:t>
            </a:r>
            <a:endParaRPr sz="750">
              <a:latin typeface="Arial Unicode MS"/>
              <a:cs typeface="Arial Unicode MS"/>
            </a:endParaRPr>
          </a:p>
        </p:txBody>
      </p:sp>
      <p:sp>
        <p:nvSpPr>
          <p:cNvPr id="14" name="object 14"/>
          <p:cNvSpPr txBox="1"/>
          <p:nvPr/>
        </p:nvSpPr>
        <p:spPr>
          <a:xfrm>
            <a:off x="1306631" y="10523257"/>
            <a:ext cx="2046605" cy="363855"/>
          </a:xfrm>
          <a:prstGeom prst="rect">
            <a:avLst/>
          </a:prstGeom>
        </p:spPr>
        <p:txBody>
          <a:bodyPr vert="horz" wrap="square" lIns="0" tIns="0" rIns="0" bIns="0" rtlCol="0">
            <a:noAutofit/>
          </a:bodyPr>
          <a:lstStyle/>
          <a:p>
            <a:pPr marL="12700" marR="6350" rtl="0">
              <a:lnSpc>
                <a:spcPct val="100000"/>
              </a:lnSpc>
            </a:pPr>
            <a:r>
              <a:rPr lang="uk-UA" sz="1100" b="0" i="0" u="none" strike="noStrike" spc="-20">
                <a:solidFill>
                  <a:srgbClr val="595959"/>
                </a:solidFill>
                <a:highlight>
                  <a:srgbClr val="000000">
                    <a:alpha val="0"/>
                  </a:srgbClr>
                </a:highlight>
                <a:latin typeface="Arial"/>
                <a:cs typeface="Arial"/>
              </a:rPr>
              <a:t>Сприяння досягненню цілей сталого розвитку ООН</a:t>
            </a:r>
            <a:endParaRPr sz="1150">
              <a:latin typeface="Arial"/>
              <a:cs typeface="Arial"/>
            </a:endParaRPr>
          </a:p>
        </p:txBody>
      </p:sp>
      <p:sp>
        <p:nvSpPr>
          <p:cNvPr id="15" name="object 15"/>
          <p:cNvSpPr/>
          <p:nvPr/>
        </p:nvSpPr>
        <p:spPr>
          <a:xfrm>
            <a:off x="628253" y="10404130"/>
            <a:ext cx="552339" cy="552342"/>
          </a:xfrm>
          <a:prstGeom prst="rect">
            <a:avLst/>
          </a:prstGeom>
          <a:blipFill>
            <a:blip r:embed="rId5"/>
            <a:stretch>
              <a:fillRect/>
            </a:stretch>
          </a:blipFill>
        </p:spPr>
        <p:txBody>
          <a:bodyPr wrap="square" lIns="0" tIns="0" rIns="0" bIns="0" rtlCol="0">
            <a:noAutofit/>
          </a:bodyPr>
          <a:lstStyle/>
          <a:p>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615553" y="8245475"/>
            <a:ext cx="18885297" cy="2323008"/>
          </a:xfrm>
          <a:prstGeom prst="rect">
            <a:avLst/>
          </a:prstGeom>
        </p:spPr>
        <p:txBody>
          <a:bodyPr vert="horz" wrap="square" lIns="0" tIns="0" rIns="0" bIns="0" rtlCol="0">
            <a:noAutofit/>
          </a:bodyPr>
          <a:lstStyle/>
          <a:p>
            <a:pPr marL="12700" rtl="0">
              <a:lnSpc>
                <a:spcPct val="100000"/>
              </a:lnSpc>
            </a:pPr>
            <a:r>
              <a:rPr lang="uk-UA" sz="600" b="0" i="0" u="sng" strike="noStrike" kern="0" dirty="0">
                <a:solidFill>
                  <a:srgbClr val="595959"/>
                </a:solidFill>
                <a:highlight>
                  <a:srgbClr val="000000">
                    <a:alpha val="0"/>
                  </a:srgbClr>
                </a:highlight>
                <a:latin typeface="Arial"/>
                <a:cs typeface="Arial"/>
              </a:rPr>
              <a:t>Відмова від юридичної відповідальності</a:t>
            </a:r>
            <a:endParaRPr sz="650" kern="0" dirty="0">
              <a:solidFill>
                <a:srgbClr val="595959"/>
              </a:solidFill>
              <a:latin typeface="Arial"/>
              <a:cs typeface="Arial"/>
            </a:endParaRPr>
          </a:p>
          <a:p>
            <a:pPr>
              <a:lnSpc>
                <a:spcPts val="700"/>
              </a:lnSpc>
              <a:spcBef>
                <a:spcPts val="91"/>
              </a:spcBef>
            </a:pPr>
            <a:endParaRPr sz="700" kern="0" dirty="0">
              <a:solidFill>
                <a:srgbClr val="595959"/>
              </a:solidFill>
            </a:endParaRPr>
          </a:p>
          <a:p>
            <a:pPr marL="12700" marR="6350">
              <a:lnSpc>
                <a:spcPct val="101499"/>
              </a:lnSpc>
            </a:pPr>
            <a:r>
              <a:rPr lang="uk-UA" sz="600" b="0" i="0" u="none" strike="noStrike" kern="0" dirty="0">
                <a:solidFill>
                  <a:srgbClr val="595959"/>
                </a:solidFill>
                <a:highlight>
                  <a:srgbClr val="000000">
                    <a:alpha val="0"/>
                  </a:srgbClr>
                </a:highlight>
                <a:latin typeface="Arial"/>
                <a:cs typeface="Arial"/>
              </a:rPr>
              <a:t>Компанії, в які компанія «</a:t>
            </a:r>
            <a:r>
              <a:rPr lang="uk-UA" sz="600" b="0" i="0" u="none" strike="noStrike" kern="0" dirty="0" err="1">
                <a:solidFill>
                  <a:srgbClr val="595959"/>
                </a:solidFill>
                <a:highlight>
                  <a:srgbClr val="000000">
                    <a:alpha val="0"/>
                  </a:srgbClr>
                </a:highlight>
                <a:latin typeface="Arial"/>
                <a:cs typeface="Arial"/>
              </a:rPr>
              <a:t>Royal</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Dutch</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plc» безпосередньо або опосередковано інвестує, є окремими суб’єктами господарювання. У цій презентації для зручності іноді використовуються назви </a:t>
            </a:r>
            <a:r>
              <a:rPr lang="en-US" sz="600" u="sng" kern="0" dirty="0">
                <a:solidFill>
                  <a:schemeClr val="accent3">
                    <a:lumMod val="75000"/>
                  </a:schemeClr>
                </a:solidFill>
                <a:highlight>
                  <a:srgbClr val="000000">
                    <a:alpha val="0"/>
                  </a:srgbClr>
                </a:highlight>
                <a:latin typeface="Arial"/>
              </a:rPr>
              <a:t>Shell</a:t>
            </a:r>
            <a:r>
              <a:rPr lang="uk-UA" sz="600" b="0" i="0" u="none" strike="noStrike" kern="0" dirty="0">
                <a:solidFill>
                  <a:srgbClr val="595959"/>
                </a:solidFill>
                <a:highlight>
                  <a:srgbClr val="000000">
                    <a:alpha val="0"/>
                  </a:srgbClr>
                </a:highlight>
                <a:latin typeface="Arial"/>
                <a:cs typeface="Arial"/>
              </a:rPr>
              <a:t>, «Група компаній </a:t>
            </a:r>
            <a:r>
              <a:rPr lang="en-US" sz="600" u="sng" kern="0" dirty="0">
                <a:solidFill>
                  <a:schemeClr val="accent3">
                    <a:lumMod val="75000"/>
                  </a:schemeClr>
                </a:solidFill>
                <a:highlight>
                  <a:srgbClr val="000000">
                    <a:alpha val="0"/>
                  </a:srgbClr>
                </a:highlight>
                <a:latin typeface="Arial"/>
              </a:rPr>
              <a:t>Shell</a:t>
            </a:r>
            <a:r>
              <a:rPr lang="uk-UA" sz="600" b="0" i="0" u="none" strike="noStrike" kern="0" dirty="0">
                <a:solidFill>
                  <a:srgbClr val="595959"/>
                </a:solidFill>
                <a:highlight>
                  <a:srgbClr val="000000">
                    <a:alpha val="0"/>
                  </a:srgbClr>
                </a:highlight>
                <a:latin typeface="Arial"/>
                <a:cs typeface="Arial"/>
              </a:rPr>
              <a:t>» та «Royal Dutch Shell» для позначення компанії «Royal Dutch Shell plc» та її дочірніх компаній в цілому. Подібним чином під словами «ми», «нас» та «наші» розуміється компанія «</a:t>
            </a:r>
            <a:r>
              <a:rPr lang="uk-UA" sz="600" b="0" i="0" u="none" strike="noStrike" kern="0" dirty="0" err="1">
                <a:solidFill>
                  <a:srgbClr val="595959"/>
                </a:solidFill>
                <a:highlight>
                  <a:srgbClr val="000000">
                    <a:alpha val="0"/>
                  </a:srgbClr>
                </a:highlight>
                <a:latin typeface="Arial"/>
                <a:cs typeface="Arial"/>
              </a:rPr>
              <a:t>Royal</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Dutch</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plc» та її дочірні підприємства в цілому або їхні співробітники. Ці слова також використовуються тоді, коли немає підстав, щоб вказувати конкретного суб'єкта чи суб'єктів господарювання. «Дочірні компанії», «Дочірні компанії </a:t>
            </a:r>
            <a:r>
              <a:rPr lang="en-US" sz="600" b="0" i="0" u="sng" strike="noStrike" kern="0" dirty="0">
                <a:solidFill>
                  <a:schemeClr val="accent3">
                    <a:lumMod val="75000"/>
                  </a:schemeClr>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та «Компанії </a:t>
            </a:r>
            <a:r>
              <a:rPr lang="en-US" sz="600" u="sng" kern="0" dirty="0">
                <a:solidFill>
                  <a:schemeClr val="accent3">
                    <a:lumMod val="75000"/>
                  </a:schemeClr>
                </a:solidFill>
                <a:highlight>
                  <a:srgbClr val="000000">
                    <a:alpha val="0"/>
                  </a:srgbClr>
                </a:highlight>
                <a:latin typeface="Arial"/>
              </a:rPr>
              <a:t>Shell</a:t>
            </a:r>
            <a:r>
              <a:rPr lang="uk-UA" sz="600" b="0" i="0" u="none" strike="noStrike" kern="0" dirty="0">
                <a:solidFill>
                  <a:srgbClr val="595959"/>
                </a:solidFill>
                <a:highlight>
                  <a:srgbClr val="000000">
                    <a:alpha val="0"/>
                  </a:srgbClr>
                </a:highlight>
                <a:latin typeface="Arial"/>
                <a:cs typeface="Arial"/>
              </a:rPr>
              <a:t>», що згадуються у цій презентації, стосуються суб’єктів господарювання, які «Royal Dutch Shell plc» контролює безпосередньо чи опосередковано. Суб’єкти господарювання та некорпоративні домовленості, над якими </a:t>
            </a:r>
            <a:r>
              <a:rPr lang="en-US" sz="600" u="sng" kern="0" dirty="0">
                <a:solidFill>
                  <a:schemeClr val="accent3">
                    <a:lumMod val="75000"/>
                  </a:schemeClr>
                </a:solidFill>
                <a:highlight>
                  <a:srgbClr val="000000">
                    <a:alpha val="0"/>
                  </a:srgbClr>
                </a:highlight>
                <a:latin typeface="Arial"/>
              </a:rPr>
              <a:t>Shell</a:t>
            </a:r>
            <a:r>
              <a:rPr lang="uk-UA" sz="600" b="0" i="0" u="none" strike="noStrike" kern="0" dirty="0">
                <a:solidFill>
                  <a:srgbClr val="595959"/>
                </a:solidFill>
                <a:highlight>
                  <a:srgbClr val="000000">
                    <a:alpha val="0"/>
                  </a:srgbClr>
                </a:highlight>
                <a:latin typeface="Arial"/>
                <a:cs typeface="Arial"/>
              </a:rPr>
              <a:t> має спільний контроль, як правило, називаються «спільними підприємствами» та «спільною операційною діяльністю», відповідно. Суб'єкти господарювання, на які </a:t>
            </a:r>
            <a:r>
              <a:rPr lang="en-US" sz="600" kern="0" dirty="0">
                <a:solidFill>
                  <a:schemeClr val="accent3">
                    <a:lumMod val="75000"/>
                  </a:schemeClr>
                </a:solidFill>
                <a:highlight>
                  <a:srgbClr val="000000">
                    <a:alpha val="0"/>
                  </a:srgbClr>
                </a:highlight>
                <a:latin typeface="Arial"/>
              </a:rPr>
              <a:t>Shell</a:t>
            </a:r>
            <a:r>
              <a:rPr lang="uk-UA" sz="600" b="0" i="0" u="none" strike="noStrike" kern="0" dirty="0">
                <a:solidFill>
                  <a:srgbClr val="595959"/>
                </a:solidFill>
                <a:highlight>
                  <a:srgbClr val="000000">
                    <a:alpha val="0"/>
                  </a:srgbClr>
                </a:highlight>
                <a:latin typeface="Arial"/>
                <a:cs typeface="Arial"/>
              </a:rPr>
              <a:t> має значний вплив, але не має над ними контролю або спільного контролю, називаються «асоційованими компаніями». Термін «частка </a:t>
            </a:r>
            <a:r>
              <a:rPr lang="en-US" sz="600" b="0" i="0" u="none" strike="noStrike" kern="0" dirty="0">
                <a:solidFill>
                  <a:srgbClr val="595959"/>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використовується для зручності з метою позначення безпосередньої та/або опосередкованої частки участі, що належить «</a:t>
            </a:r>
            <a:r>
              <a:rPr lang="en-US" sz="600" b="0" i="0" u="none" strike="noStrike" kern="0" dirty="0">
                <a:solidFill>
                  <a:srgbClr val="595959"/>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в суб'єкті господарської діяльності або в некорпоративній спільній домовленості, після виключення всіх сторонніх інтересів.</a:t>
            </a:r>
          </a:p>
          <a:p>
            <a:pPr>
              <a:lnSpc>
                <a:spcPts val="700"/>
              </a:lnSpc>
              <a:spcBef>
                <a:spcPts val="91"/>
              </a:spcBef>
            </a:pPr>
            <a:endParaRPr sz="700" kern="0" dirty="0">
              <a:solidFill>
                <a:srgbClr val="595959"/>
              </a:solidFill>
            </a:endParaRPr>
          </a:p>
          <a:p>
            <a:pPr marL="12700" marR="20320" rtl="0">
              <a:lnSpc>
                <a:spcPct val="101499"/>
              </a:lnSpc>
            </a:pPr>
            <a:r>
              <a:rPr lang="uk-UA" sz="600" b="0" i="0" u="none" strike="noStrike" kern="0" dirty="0">
                <a:solidFill>
                  <a:srgbClr val="595959"/>
                </a:solidFill>
                <a:highlight>
                  <a:srgbClr val="000000">
                    <a:alpha val="0"/>
                  </a:srgbClr>
                </a:highlight>
                <a:latin typeface="Arial"/>
                <a:cs typeface="Arial"/>
              </a:rPr>
              <a:t>Ця презентація містить наступні перспективні заходи, розраховані не згідно із загальноприйнятими принципами бухгалтерського обліку (ЗПБО): скоригований прибуток, капітальні витрати, основні операційні витрати та надходження від продажу активів. Ми не можемо забезпечити узгодженість вищезазначених перспективних заходів, розрахованих не згідно із ЗПБО, із фінансовими заходами, розрахованими згідно із ЗПБО, що максимально підходять для порівняння, оскільки певна інформація, необхідна для узгодження вищезазначеного заходу, розрахованого не згідно із ЗПБО, з фінансовим заходом, розрахованим згідно із ЗПБО, що максимально підходить для порівняння, залежить від майбутніх подій, які компанія не в змозі проконтролювати, такі як ціни на нафту та газ, процентні ставки та курси валют. До того ж, оцінити такі заходи, розраховані згідно із ЗПБО, що відповідають політиці компанії з ведення бухгалтерського обліку та необхідній точності, що вимагається для забезпечення реального застосування, надзвичайно складно і не може проводитися без необґрунтованих зусиль. Заходи, розраховані не згідно із ЗПБО, щодо майбутніх періодів, які не можна узгодити з фінансовими заходами,  розрахованим згідно із ЗПБО, що максимально підходять для порівняння, розраховуються таким чином, що вони узгоджуються з політикою з ведення бухгалтерського обліку, використаною у фінансовій звітності «</a:t>
            </a:r>
            <a:r>
              <a:rPr lang="uk-UA" sz="600" b="0" i="0" u="none" strike="noStrike" kern="0" dirty="0" err="1">
                <a:solidFill>
                  <a:srgbClr val="595959"/>
                </a:solidFill>
                <a:highlight>
                  <a:srgbClr val="000000">
                    <a:alpha val="0"/>
                  </a:srgbClr>
                </a:highlight>
                <a:latin typeface="Arial"/>
                <a:cs typeface="Arial"/>
              </a:rPr>
              <a:t>Royal</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Dutch</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plc». Майбутній потенціал грошових капітальних витрат та грошових потоків від операційної діяльності становить у середньому декілька років. Представлений середньостроковий прогноз в середньому становить декілька років після відновлення економіки. Сегментами, щодо яких </a:t>
            </a:r>
            <a:r>
              <a:rPr lang="en-US" sz="600" b="0" i="0" u="sng" strike="noStrike" kern="0" dirty="0">
                <a:solidFill>
                  <a:schemeClr val="accent3">
                    <a:lumMod val="75000"/>
                  </a:schemeClr>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готує звітність у відповідності до МСФО 8, залишаються «Природний газ», «Розвідка і видобуток» (Upstream),  «Нафтопродукти», «Хімічна продукція» та «Корпоративна діяльність».</a:t>
            </a:r>
          </a:p>
          <a:p>
            <a:pPr>
              <a:lnSpc>
                <a:spcPts val="700"/>
              </a:lnSpc>
              <a:spcBef>
                <a:spcPts val="91"/>
              </a:spcBef>
            </a:pPr>
            <a:endParaRPr sz="700" kern="0" dirty="0">
              <a:solidFill>
                <a:srgbClr val="595959"/>
              </a:solidFill>
            </a:endParaRPr>
          </a:p>
          <a:p>
            <a:pPr marL="12700" marR="371475">
              <a:lnSpc>
                <a:spcPct val="101499"/>
              </a:lnSpc>
            </a:pPr>
            <a:r>
              <a:rPr lang="uk-UA" sz="600" b="0" i="0" u="none" strike="noStrike" kern="0" dirty="0">
                <a:solidFill>
                  <a:srgbClr val="595959"/>
                </a:solidFill>
                <a:highlight>
                  <a:srgbClr val="000000">
                    <a:alpha val="0"/>
                  </a:srgbClr>
                </a:highlight>
                <a:latin typeface="Arial"/>
                <a:cs typeface="Arial"/>
              </a:rPr>
              <a:t>Також у цій презентації ми можемо вживати термін </a:t>
            </a:r>
            <a:r>
              <a:rPr lang="en-US" sz="600" u="sng" kern="0" dirty="0">
                <a:solidFill>
                  <a:schemeClr val="accent3">
                    <a:lumMod val="75000"/>
                  </a:schemeClr>
                </a:solidFill>
                <a:highlight>
                  <a:srgbClr val="000000">
                    <a:alpha val="0"/>
                  </a:srgbClr>
                </a:highlight>
                <a:latin typeface="Arial"/>
              </a:rPr>
              <a:t>Shell </a:t>
            </a:r>
            <a:r>
              <a:rPr lang="uk-UA" sz="600" b="0" i="0" u="none" strike="noStrike" kern="0" dirty="0">
                <a:solidFill>
                  <a:srgbClr val="595959"/>
                </a:solidFill>
                <a:highlight>
                  <a:srgbClr val="000000">
                    <a:alpha val="0"/>
                  </a:srgbClr>
                </a:highlight>
                <a:latin typeface="Arial"/>
                <a:cs typeface="Arial"/>
              </a:rPr>
              <a:t>: «чистий вуглецевий слід», який включає у себе вуглецеві викиди </a:t>
            </a:r>
            <a:r>
              <a:rPr lang="en-US" sz="600" u="sng" kern="0" dirty="0">
                <a:solidFill>
                  <a:schemeClr val="accent3">
                    <a:lumMod val="75000"/>
                  </a:schemeClr>
                </a:solidFill>
                <a:highlight>
                  <a:srgbClr val="000000">
                    <a:alpha val="0"/>
                  </a:srgbClr>
                </a:highlight>
                <a:latin typeface="Arial"/>
              </a:rPr>
              <a:t>Shell</a:t>
            </a:r>
            <a:r>
              <a:rPr lang="uk-UA" sz="600" b="0" i="0" u="none" strike="noStrike" kern="0" dirty="0">
                <a:solidFill>
                  <a:srgbClr val="595959"/>
                </a:solidFill>
                <a:highlight>
                  <a:srgbClr val="000000">
                    <a:alpha val="0"/>
                  </a:srgbClr>
                </a:highlight>
                <a:latin typeface="Arial"/>
                <a:cs typeface="Arial"/>
              </a:rPr>
              <a:t> від виробництва наших енергоносіїв, вуглецеві викиди наших постачальників під час постачання енергії для такого виробництва та вуглецеві викиди наших споживачів, пов'язані з використанням ними енергоносіїв, які ми продаємо. </a:t>
            </a:r>
            <a:r>
              <a:rPr lang="en-US" sz="600" u="sng" kern="0" dirty="0">
                <a:solidFill>
                  <a:schemeClr val="accent3">
                    <a:lumMod val="75000"/>
                  </a:schemeClr>
                </a:solidFill>
                <a:highlight>
                  <a:srgbClr val="000000">
                    <a:alpha val="0"/>
                  </a:srgbClr>
                </a:highlight>
                <a:latin typeface="Arial"/>
              </a:rPr>
              <a:t>Shell</a:t>
            </a:r>
            <a:r>
              <a:rPr lang="uk-UA" sz="600" b="0" i="0" u="none" strike="noStrike" kern="0" dirty="0">
                <a:solidFill>
                  <a:srgbClr val="595959"/>
                </a:solidFill>
                <a:highlight>
                  <a:srgbClr val="000000">
                    <a:alpha val="0"/>
                  </a:srgbClr>
                </a:highlight>
                <a:latin typeface="Arial"/>
                <a:cs typeface="Arial"/>
              </a:rPr>
              <a:t> контролює викиди виключно від власної діяльності. Термін </a:t>
            </a:r>
            <a:r>
              <a:rPr lang="en-US" sz="600" u="sng" kern="0" dirty="0">
                <a:solidFill>
                  <a:schemeClr val="accent3">
                    <a:lumMod val="75000"/>
                  </a:schemeClr>
                </a:solidFill>
                <a:highlight>
                  <a:srgbClr val="000000">
                    <a:alpha val="0"/>
                  </a:srgbClr>
                </a:highlight>
                <a:latin typeface="Arial"/>
              </a:rPr>
              <a:t>Shell </a:t>
            </a:r>
            <a:r>
              <a:rPr lang="uk-UA" sz="600" b="0" i="0" u="none" strike="noStrike" kern="0" dirty="0">
                <a:solidFill>
                  <a:srgbClr val="595959"/>
                </a:solidFill>
                <a:highlight>
                  <a:srgbClr val="000000">
                    <a:alpha val="0"/>
                  </a:srgbClr>
                </a:highlight>
                <a:latin typeface="Arial"/>
                <a:cs typeface="Arial"/>
              </a:rPr>
              <a:t>: «чистий вуглецевий слід» використовується лише для зручності та не з метою припущення, що ці викиди є викидами </a:t>
            </a:r>
            <a:r>
              <a:rPr lang="en-US" sz="600" u="sng" kern="0" dirty="0">
                <a:solidFill>
                  <a:schemeClr val="accent3">
                    <a:lumMod val="75000"/>
                  </a:schemeClr>
                </a:solidFill>
                <a:highlight>
                  <a:srgbClr val="000000">
                    <a:alpha val="0"/>
                  </a:srgbClr>
                </a:highlight>
                <a:latin typeface="Arial"/>
              </a:rPr>
              <a:t>Shell</a:t>
            </a:r>
            <a:r>
              <a:rPr lang="uk-UA" sz="600" b="0" i="0" u="none" strike="noStrike" kern="0" dirty="0">
                <a:solidFill>
                  <a:srgbClr val="595959"/>
                </a:solidFill>
                <a:highlight>
                  <a:srgbClr val="000000">
                    <a:alpha val="0"/>
                  </a:srgbClr>
                </a:highlight>
                <a:latin typeface="Arial"/>
                <a:cs typeface="Arial"/>
              </a:rPr>
              <a:t> або її дочірніх компаній. План операційної діяльності, прогноз та бюджети розраховуються на десятирічний період та оновлюються щороку. Вони відображають поточні економічні умови та те, що ми можемо обґрунтовано очікувати протягом наступних десяти років. Відповідно, плани операційної діяльності, прогнози, бюджети та припущення щодо ціноутворення </a:t>
            </a:r>
            <a:r>
              <a:rPr lang="en-US" sz="600" u="sng" kern="0" dirty="0">
                <a:solidFill>
                  <a:schemeClr val="accent3">
                    <a:lumMod val="75000"/>
                  </a:schemeClr>
                </a:solidFill>
                <a:highlight>
                  <a:srgbClr val="000000">
                    <a:alpha val="0"/>
                  </a:srgbClr>
                </a:highlight>
                <a:latin typeface="Arial"/>
              </a:rPr>
              <a:t>Shell</a:t>
            </a:r>
            <a:r>
              <a:rPr lang="uk-UA" sz="600" b="0" i="0" u="none" strike="noStrike" kern="0" dirty="0">
                <a:solidFill>
                  <a:srgbClr val="595959"/>
                </a:solidFill>
                <a:highlight>
                  <a:srgbClr val="000000">
                    <a:alpha val="0"/>
                  </a:srgbClr>
                </a:highlight>
                <a:latin typeface="Arial"/>
                <a:cs typeface="Arial"/>
              </a:rPr>
              <a:t> не відображають нашої мети щодо досягнення нульового рівня викидів. У майбутньому, коли суспільство рухатиметься у напрямку досягнення нульового рівня викидів, ми очікуємо, що плани операційної діяльності, прогнози, бюджети та припущення щодо ціноутворення </a:t>
            </a:r>
            <a:r>
              <a:rPr lang="en-US" sz="600" u="sng" kern="0" dirty="0">
                <a:solidFill>
                  <a:schemeClr val="accent3">
                    <a:lumMod val="75000"/>
                  </a:schemeClr>
                </a:solidFill>
                <a:highlight>
                  <a:srgbClr val="000000">
                    <a:alpha val="0"/>
                  </a:srgbClr>
                </a:highlight>
                <a:latin typeface="Arial"/>
              </a:rPr>
              <a:t>Shell</a:t>
            </a:r>
            <a:r>
              <a:rPr lang="uk-UA" sz="600" b="0" i="0" u="none" strike="noStrike" kern="0" dirty="0">
                <a:solidFill>
                  <a:srgbClr val="595959"/>
                </a:solidFill>
                <a:highlight>
                  <a:srgbClr val="000000">
                    <a:alpha val="0"/>
                  </a:srgbClr>
                </a:highlight>
                <a:latin typeface="Arial"/>
                <a:cs typeface="Arial"/>
              </a:rPr>
              <a:t> відображатимуть такий рух.</a:t>
            </a:r>
          </a:p>
          <a:p>
            <a:pPr>
              <a:lnSpc>
                <a:spcPts val="700"/>
              </a:lnSpc>
              <a:spcBef>
                <a:spcPts val="91"/>
              </a:spcBef>
            </a:pPr>
            <a:endParaRPr sz="700" kern="0" dirty="0">
              <a:solidFill>
                <a:srgbClr val="595959"/>
              </a:solidFill>
            </a:endParaRPr>
          </a:p>
          <a:p>
            <a:pPr marL="12700" marR="13335" rtl="0">
              <a:lnSpc>
                <a:spcPct val="101499"/>
              </a:lnSpc>
            </a:pPr>
            <a:r>
              <a:rPr lang="uk-UA" sz="600" b="0" i="0" u="none" strike="noStrike" kern="0" dirty="0">
                <a:solidFill>
                  <a:srgbClr val="595959"/>
                </a:solidFill>
                <a:highlight>
                  <a:srgbClr val="000000">
                    <a:alpha val="0"/>
                  </a:srgbClr>
                </a:highlight>
                <a:latin typeface="Arial"/>
                <a:cs typeface="Arial"/>
              </a:rPr>
              <a:t>Цей контент містить заяви прогнозного характеру (у значенні Закону США «Про реформу судочинства щодо приватних цінних паперів» від 1995 року) щодо фінансового становища, результатів виробничої діяльності та бізнесу компанії «</a:t>
            </a:r>
            <a:r>
              <a:rPr lang="uk-UA" sz="600" b="0" i="0" u="none" strike="noStrike" kern="0" dirty="0" err="1">
                <a:solidFill>
                  <a:srgbClr val="595959"/>
                </a:solidFill>
                <a:highlight>
                  <a:srgbClr val="000000">
                    <a:alpha val="0"/>
                  </a:srgbClr>
                </a:highlight>
                <a:latin typeface="Arial"/>
                <a:cs typeface="Arial"/>
              </a:rPr>
              <a:t>Royal</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Dutch</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Усі твердження, окрім тверджень щодо історичних фактів, є або можуть вважатися твердженнями прогнозного характеру. Твердження прогнозного характеру — це твердження щодо майбутніх очікувань, які базуються на поточних очікуваннях і припущеннях керівництва компанії та включають у себе відомі та невідомі ризики і невизначеності, які можуть призвести до того, що фактичні результати, показники діяльності або події суттєво відрізнятимуться від тих, що розглядаються або маються на увазі в таких твердженнях. Твердження прогнозного характеру включають, серед іншого, твердження щодо потенційної схильності «</a:t>
            </a:r>
            <a:r>
              <a:rPr lang="uk-UA" sz="600" b="0" i="0" u="none" strike="noStrike" kern="0" dirty="0" err="1">
                <a:solidFill>
                  <a:srgbClr val="595959"/>
                </a:solidFill>
                <a:highlight>
                  <a:srgbClr val="000000">
                    <a:alpha val="0"/>
                  </a:srgbClr>
                </a:highlight>
                <a:latin typeface="Arial"/>
                <a:cs typeface="Arial"/>
              </a:rPr>
              <a:t>Royal</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Dutch</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ринковим ризикам та твердження, що виражають очікування, переконання, оцінки, прогнози, перспективні оцінки та припущення керівництва компанії. Ці твердження прогнозного характеру позначаються у тексті такими термінами та фразами, як  «мета",  «амбіція",  «передбачити»,  «вірити»,  «могти», «оцінювати», «очікувати», «цілі», «мати на меті», «може», «мета», «прогноз», «план», «ймовірно», «проект», «ризики», «графік», «прагнути », «слід», «ціль», «буде» та подібні терміни та фрази. Існує ряд факторів, які можуть вплинути на подальшу діяльність компанії «</a:t>
            </a:r>
            <a:r>
              <a:rPr lang="uk-UA" sz="600" b="0" i="0" u="none" strike="noStrike" kern="0" dirty="0" err="1">
                <a:solidFill>
                  <a:srgbClr val="595959"/>
                </a:solidFill>
                <a:highlight>
                  <a:srgbClr val="000000">
                    <a:alpha val="0"/>
                  </a:srgbClr>
                </a:highlight>
                <a:latin typeface="Arial"/>
                <a:cs typeface="Arial"/>
              </a:rPr>
              <a:t>Royal</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Dutch</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і призвести до того, що такі результати суттєво відрізнятимуться від результатів, зазначених у твердженнях прогнозного характеру, включених до цієї презентації, включаючи (серед іншого): (а) коливання цін на сиру нафту та природний газ; (b) зміни попиту</a:t>
            </a:r>
          </a:p>
          <a:p>
            <a:pPr marL="12700" marR="83185">
              <a:lnSpc>
                <a:spcPct val="101499"/>
              </a:lnSpc>
            </a:pPr>
            <a:r>
              <a:rPr lang="uk-UA" sz="600" b="0" i="0" u="none" strike="noStrike" kern="0" dirty="0">
                <a:solidFill>
                  <a:srgbClr val="595959"/>
                </a:solidFill>
                <a:highlight>
                  <a:srgbClr val="000000">
                    <a:alpha val="0"/>
                  </a:srgbClr>
                </a:highlight>
                <a:latin typeface="Arial"/>
                <a:cs typeface="Arial"/>
              </a:rPr>
              <a:t>на продукцію </a:t>
            </a:r>
            <a:r>
              <a:rPr lang="en-US" sz="600" u="sng" kern="0" dirty="0">
                <a:solidFill>
                  <a:schemeClr val="accent3">
                    <a:lumMod val="75000"/>
                  </a:schemeClr>
                </a:solidFill>
                <a:highlight>
                  <a:srgbClr val="000000">
                    <a:alpha val="0"/>
                  </a:srgbClr>
                </a:highlight>
                <a:latin typeface="Arial"/>
              </a:rPr>
              <a:t>Shell</a:t>
            </a:r>
            <a:r>
              <a:rPr lang="uk-UA" sz="600" b="0" i="0" u="none" strike="noStrike" kern="0" dirty="0">
                <a:solidFill>
                  <a:srgbClr val="595959"/>
                </a:solidFill>
                <a:highlight>
                  <a:srgbClr val="000000">
                    <a:alpha val="0"/>
                  </a:srgbClr>
                </a:highlight>
                <a:latin typeface="Arial"/>
                <a:cs typeface="Arial"/>
              </a:rPr>
              <a:t>; (c) коливання валютного курсу; (d) результати буріння та видобутку; (e) оцінка резервів; (f) втрата частки ринку та галузевої конкуренції; (g) екологічні та фізичні ризики; (h) ризики, пов'язані з виявленням відповідних потенційних особливостей придбання та цілями, а також успішними переговорами та укладанням таких угод; (i) ризик ведення бізнесу в країнах, що розвиваються, та країнах, на які накладено міжнародні санкції; (j) законодавчі, фіскальні та регулятивні зміни, включаючи регулятивні заходи, що стосуються зміни клімату; (k) економічні та фінансові умови ринку в різних країнах та регіонах; (l) політичні ризики, включаючи ризики експропріації та повторне обговорення умов контрактів з урядовими органами, затримка чи прискорення у затвердженні проектів та затримка у відшкодуванні спільних витрат; (m) ризики, пов'язані з впливом пандемії, такі як спалах COVID-19 (коронавірус); та (n) зміни умов торгівлі. Не надається жодних гарантій того, що майбутні виплати дивідендів будуть відповідати або перевищувати попередні виплати дивідендів. Усі твердження прогнозного характеру, що містяться в цій презентації, чітко відповідають в повному обсязі застереженням, що містяться або згадуються в цьому розділі. Читачі не повинні надмірно покладатися на твердження прогнозного характеру. Додаткові фактори ризику, які можуть вплинути на майбутні результати, містяться у формі 20-F «</a:t>
            </a:r>
            <a:r>
              <a:rPr lang="uk-UA" sz="600" b="0" i="0" u="none" strike="noStrike" kern="0" dirty="0" err="1">
                <a:solidFill>
                  <a:srgbClr val="595959"/>
                </a:solidFill>
                <a:highlight>
                  <a:srgbClr val="000000">
                    <a:alpha val="0"/>
                  </a:srgbClr>
                </a:highlight>
                <a:latin typeface="Arial"/>
                <a:cs typeface="Arial"/>
              </a:rPr>
              <a:t>Royal</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Dutch</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Form</a:t>
            </a:r>
            <a:r>
              <a:rPr lang="uk-UA" sz="600" b="0" i="0" u="none" strike="noStrike" kern="0" dirty="0">
                <a:solidFill>
                  <a:srgbClr val="595959"/>
                </a:solidFill>
                <a:highlight>
                  <a:srgbClr val="000000">
                    <a:alpha val="0"/>
                  </a:srgbClr>
                </a:highlight>
                <a:latin typeface="Arial"/>
                <a:cs typeface="Arial"/>
              </a:rPr>
              <a:t> 20-F за рік, що закінчився 31 грудня 2019 року (див. за посиланням </a:t>
            </a:r>
            <a:r>
              <a:rPr lang="uk-UA" sz="600" b="0" i="0" u="sng" strike="noStrike" kern="0" dirty="0">
                <a:solidFill>
                  <a:srgbClr val="595959"/>
                </a:solidFill>
                <a:highlight>
                  <a:srgbClr val="000000">
                    <a:alpha val="0"/>
                  </a:srgbClr>
                </a:highlight>
                <a:latin typeface="Arial"/>
                <a:cs typeface="Arial"/>
                <a:hlinkClick r:id="rId2">
                  <a:extLst>
                    <a:ext uri="{A12FA001-AC4F-418D-AE19-62706E023703}">
                      <ahyp:hlinkClr xmlns:ahyp="http://schemas.microsoft.com/office/drawing/2018/hyperlinkcolor" val="tx"/>
                    </a:ext>
                  </a:extLst>
                </a:hlinkClick>
              </a:rPr>
              <a:t>www.shell.com/investors</a:t>
            </a:r>
            <a:r>
              <a:rPr lang="uk-UA" sz="600" b="0" i="0" u="none" strike="noStrike" kern="0" dirty="0">
                <a:solidFill>
                  <a:srgbClr val="595959"/>
                </a:solidFill>
                <a:highlight>
                  <a:srgbClr val="000000">
                    <a:alpha val="0"/>
                  </a:srgbClr>
                </a:highlight>
                <a:latin typeface="Arial"/>
                <a:cs typeface="Arial"/>
                <a:hlinkClick r:id="rId2">
                  <a:extLst>
                    <a:ext uri="{A12FA001-AC4F-418D-AE19-62706E023703}">
                      <ahyp:hlinkClr xmlns:ahyp="http://schemas.microsoft.com/office/drawing/2018/hyperlinkcolor" val="tx"/>
                    </a:ext>
                  </a:extLst>
                </a:hlinkClick>
              </a:rPr>
              <a:t> </a:t>
            </a:r>
            <a:r>
              <a:rPr lang="uk-UA" sz="600" b="0" i="0" u="none" strike="noStrike" kern="0" dirty="0">
                <a:solidFill>
                  <a:srgbClr val="595959"/>
                </a:solidFill>
                <a:highlight>
                  <a:srgbClr val="000000">
                    <a:alpha val="0"/>
                  </a:srgbClr>
                </a:highlight>
                <a:latin typeface="Arial"/>
                <a:cs typeface="Arial"/>
              </a:rPr>
              <a:t>та на </a:t>
            </a:r>
            <a:r>
              <a:rPr lang="uk-UA" sz="600" b="0" i="0" u="sng" strike="noStrike" kern="0" dirty="0">
                <a:solidFill>
                  <a:srgbClr val="595959"/>
                </a:solidFill>
                <a:highlight>
                  <a:srgbClr val="000000">
                    <a:alpha val="0"/>
                  </a:srgbClr>
                </a:highlight>
                <a:latin typeface="Arial"/>
                <a:cs typeface="Arial"/>
                <a:hlinkClick r:id="rId2">
                  <a:extLst>
                    <a:ext uri="{A12FA001-AC4F-418D-AE19-62706E023703}">
                      <ahyp:hlinkClr xmlns:ahyp="http://schemas.microsoft.com/office/drawing/2018/hyperlinkcolor" val="tx"/>
                    </a:ext>
                  </a:extLst>
                </a:hlinkClick>
              </a:rPr>
              <a:t>www.sec.gov</a:t>
            </a:r>
            <a:r>
              <a:rPr lang="uk-UA" sz="600" b="0" i="0" u="none" strike="noStrike" kern="0" dirty="0">
                <a:solidFill>
                  <a:srgbClr val="595959"/>
                </a:solidFill>
                <a:highlight>
                  <a:srgbClr val="000000">
                    <a:alpha val="0"/>
                  </a:srgbClr>
                </a:highlight>
                <a:latin typeface="Arial"/>
                <a:cs typeface="Arial"/>
              </a:rPr>
              <a:t>). Такі фактори ризику також чітко відповідають усім твердженням прогнозного характеру, що містяться в цій презентації, і повинні враховуватися читачем. Кожне твердження прогнозного характеру дійсне лише на дату цієї презентації — 11 лютого 2021 року. Ані «</a:t>
            </a:r>
            <a:r>
              <a:rPr lang="uk-UA" sz="600" b="0" i="0" u="none" strike="noStrike" kern="0" dirty="0" err="1">
                <a:solidFill>
                  <a:srgbClr val="595959"/>
                </a:solidFill>
                <a:highlight>
                  <a:srgbClr val="000000">
                    <a:alpha val="0"/>
                  </a:srgbClr>
                </a:highlight>
                <a:latin typeface="Arial"/>
                <a:cs typeface="Arial"/>
              </a:rPr>
              <a:t>Royal</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Dutch</a:t>
            </a:r>
            <a:r>
              <a:rPr lang="uk-UA" sz="600" b="0" i="0" u="none" strike="noStrike" kern="0" dirty="0">
                <a:solidFill>
                  <a:srgbClr val="595959"/>
                </a:solidFill>
                <a:highlight>
                  <a:srgbClr val="000000">
                    <a:alpha val="0"/>
                  </a:srgbClr>
                </a:highlight>
                <a:latin typeface="Arial"/>
                <a:cs typeface="Arial"/>
              </a:rPr>
              <a:t> </a:t>
            </a:r>
            <a:r>
              <a:rPr lang="uk-UA" sz="600" b="0" i="0" u="none" strike="noStrike" kern="0" dirty="0" err="1">
                <a:solidFill>
                  <a:srgbClr val="595959"/>
                </a:solidFill>
                <a:highlight>
                  <a:srgbClr val="000000">
                    <a:alpha val="0"/>
                  </a:srgbClr>
                </a:highlight>
                <a:latin typeface="Arial"/>
                <a:cs typeface="Arial"/>
              </a:rPr>
              <a:t>Shell</a:t>
            </a:r>
            <a:r>
              <a:rPr lang="uk-UA" sz="600" b="0" i="0" u="none" strike="noStrike" kern="0" dirty="0">
                <a:solidFill>
                  <a:srgbClr val="595959"/>
                </a:solidFill>
                <a:highlight>
                  <a:srgbClr val="000000">
                    <a:alpha val="0"/>
                  </a:srgbClr>
                </a:highlight>
                <a:latin typeface="Arial"/>
                <a:cs typeface="Arial"/>
              </a:rPr>
              <a:t> plc», ані будь-яка з її дочірніх компаній не бере на себе жодного зобов'язання оновлювати у відкритому доступі або переглядати будь-які твердження прогнозного характеру в результаті отримання нової інформації, майбутніх подій чи іншої інформації. З урахуванням таких ризиків результати можуть суттєво відрізнятися від заявлених, передбачуваних чи припущених із тверджень прогнозного характеру, що містяться в цій презентації. Ми могли використати в цій презентації певні терміни, наприклад, такі ресурси, які Комісія з цінних паперів та бірж США (SEC) суворо забороняє нам включати в нашу документацію для подання до SEC. Інвесторам наполегливо рекомендується детально ознайомитися із розголошенням інформації у нашій Формі 20-F, файлі № 1-32575, доступному на сайті SEC: </a:t>
            </a:r>
            <a:r>
              <a:rPr lang="uk-UA" sz="600" b="0" i="0" u="sng" strike="noStrike" kern="0" dirty="0">
                <a:solidFill>
                  <a:srgbClr val="595959"/>
                </a:solidFill>
                <a:highlight>
                  <a:srgbClr val="000000">
                    <a:alpha val="0"/>
                  </a:srgbClr>
                </a:highlight>
                <a:latin typeface="Arial"/>
                <a:cs typeface="Arial"/>
                <a:hlinkClick r:id="rId2">
                  <a:extLst>
                    <a:ext uri="{A12FA001-AC4F-418D-AE19-62706E023703}">
                      <ahyp:hlinkClr xmlns:ahyp="http://schemas.microsoft.com/office/drawing/2018/hyperlinkcolor" val="tx"/>
                    </a:ext>
                  </a:extLst>
                </a:hlinkClick>
              </a:rPr>
              <a:t>www.sec.gov</a:t>
            </a:r>
            <a:endParaRPr sz="650" kern="0" dirty="0">
              <a:solidFill>
                <a:srgbClr val="595959"/>
              </a:solidFill>
              <a:latin typeface="Arial"/>
              <a:cs typeface="Arial"/>
            </a:endParaRPr>
          </a:p>
        </p:txBody>
      </p:sp>
      <p:pic>
        <p:nvPicPr>
          <p:cNvPr id="6" name="Рисунок 5">
            <a:extLst>
              <a:ext uri="{FF2B5EF4-FFF2-40B4-BE49-F238E27FC236}">
                <a16:creationId xmlns:a16="http://schemas.microsoft.com/office/drawing/2014/main" id="{93E80CE8-FE11-4619-A2EC-E7C82880870C}"/>
              </a:ext>
            </a:extLst>
          </p:cNvPr>
          <p:cNvPicPr>
            <a:picLocks noChangeAspect="1"/>
          </p:cNvPicPr>
          <p:nvPr/>
        </p:nvPicPr>
        <p:blipFill>
          <a:blip r:embed="rId3"/>
          <a:stretch>
            <a:fillRect/>
          </a:stretch>
        </p:blipFill>
        <p:spPr>
          <a:xfrm>
            <a:off x="0" y="21730"/>
            <a:ext cx="20104100" cy="7614145"/>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7" cy="11308555"/>
          </a:xfrm>
          <a:prstGeom prst="rect">
            <a:avLst/>
          </a:prstGeom>
          <a:blipFill>
            <a:blip r:embed="rId2"/>
            <a:stretch>
              <a:fillRect/>
            </a:stretch>
          </a:blipFill>
        </p:spPr>
        <p:txBody>
          <a:bodyPr wrap="square" lIns="0" tIns="0" rIns="0" bIns="0" rtlCol="0">
            <a:noAutofit/>
          </a:bodyPr>
          <a:lstStyle/>
          <a:p>
            <a:endParaRPr/>
          </a:p>
        </p:txBody>
      </p:sp>
      <p:sp>
        <p:nvSpPr>
          <p:cNvPr id="3" name="object 3"/>
          <p:cNvSpPr txBox="1"/>
          <p:nvPr/>
        </p:nvSpPr>
        <p:spPr>
          <a:xfrm>
            <a:off x="5895656" y="2759075"/>
            <a:ext cx="8423594" cy="3970767"/>
          </a:xfrm>
          <a:prstGeom prst="rect">
            <a:avLst/>
          </a:prstGeom>
        </p:spPr>
        <p:txBody>
          <a:bodyPr vert="horz" wrap="square" lIns="0" tIns="0" rIns="0" bIns="0" rtlCol="0">
            <a:noAutofit/>
          </a:bodyPr>
          <a:lstStyle/>
          <a:p>
            <a:pPr marL="12065" marR="6350" algn="ctr" rtl="0">
              <a:lnSpc>
                <a:spcPct val="101299"/>
              </a:lnSpc>
            </a:pPr>
            <a:r>
              <a:rPr lang="uk-UA" sz="2800" b="0" i="0" u="none" strike="noStrike" kern="0" dirty="0">
                <a:solidFill>
                  <a:srgbClr val="595959"/>
                </a:solidFill>
                <a:highlight>
                  <a:srgbClr val="000000">
                    <a:alpha val="0"/>
                  </a:srgbClr>
                </a:highlight>
                <a:latin typeface="Arial"/>
                <a:cs typeface="Arial"/>
              </a:rPr>
              <a:t>Стратегія </a:t>
            </a:r>
            <a:r>
              <a:rPr lang="uk-UA" sz="2800" kern="0" dirty="0">
                <a:solidFill>
                  <a:srgbClr val="595959"/>
                </a:solidFill>
                <a:highlight>
                  <a:srgbClr val="000000">
                    <a:alpha val="0"/>
                  </a:srgbClr>
                </a:highlight>
                <a:latin typeface="Arial"/>
                <a:cs typeface="Arial"/>
              </a:rPr>
              <a:t>Прискорюючи Прогрес </a:t>
            </a:r>
            <a:r>
              <a:rPr lang="uk-UA" sz="2800" b="0" i="0" u="none" strike="noStrike" kern="0" dirty="0">
                <a:solidFill>
                  <a:srgbClr val="595959"/>
                </a:solidFill>
                <a:highlight>
                  <a:srgbClr val="000000">
                    <a:alpha val="0"/>
                  </a:srgbClr>
                </a:highlight>
                <a:latin typeface="Arial"/>
                <a:cs typeface="Arial"/>
              </a:rPr>
              <a:t>визначає заходи з пришвидшення переходу нашої компанії на нульові викиди.</a:t>
            </a:r>
            <a:endParaRPr sz="2850" kern="0" dirty="0">
              <a:latin typeface="Arial"/>
              <a:cs typeface="Arial"/>
            </a:endParaRPr>
          </a:p>
          <a:p>
            <a:pPr>
              <a:lnSpc>
                <a:spcPts val="3400"/>
              </a:lnSpc>
              <a:spcBef>
                <a:spcPts val="61"/>
              </a:spcBef>
            </a:pPr>
            <a:endParaRPr sz="3400" kern="0" dirty="0"/>
          </a:p>
          <a:p>
            <a:pPr marL="238760" marR="231775" algn="ctr" rtl="0">
              <a:lnSpc>
                <a:spcPct val="101299"/>
              </a:lnSpc>
            </a:pPr>
            <a:r>
              <a:rPr lang="uk-UA" sz="2800" b="0" i="0" u="none" strike="noStrike" kern="0" dirty="0">
                <a:solidFill>
                  <a:srgbClr val="595959"/>
                </a:solidFill>
                <a:highlight>
                  <a:srgbClr val="000000">
                    <a:alpha val="0"/>
                  </a:srgbClr>
                </a:highlight>
                <a:latin typeface="Arial"/>
                <a:cs typeface="Arial"/>
              </a:rPr>
              <a:t>Вона розроблена задля створення цінності для наших акціонерів, клієнтів та суспільства </a:t>
            </a:r>
            <a:r>
              <a:rPr lang="uk-UA" sz="2800" kern="0" dirty="0">
                <a:solidFill>
                  <a:srgbClr val="595959"/>
                </a:solidFill>
                <a:highlight>
                  <a:srgbClr val="000000">
                    <a:alpha val="0"/>
                  </a:srgbClr>
                </a:highlight>
                <a:latin typeface="Arial"/>
                <a:cs typeface="Arial"/>
              </a:rPr>
              <a:t>загалом.</a:t>
            </a:r>
            <a:endParaRPr sz="2800" kern="0" dirty="0">
              <a:solidFill>
                <a:srgbClr val="595959"/>
              </a:solidFill>
              <a:highlight>
                <a:srgbClr val="000000">
                  <a:alpha val="0"/>
                </a:srgbClr>
              </a:highlight>
              <a:latin typeface="Arial"/>
              <a:cs typeface="Arial"/>
            </a:endParaRPr>
          </a:p>
          <a:p>
            <a:pPr>
              <a:lnSpc>
                <a:spcPts val="3400"/>
              </a:lnSpc>
              <a:spcBef>
                <a:spcPts val="61"/>
              </a:spcBef>
            </a:pPr>
            <a:endParaRPr sz="3400" kern="0" dirty="0"/>
          </a:p>
          <a:p>
            <a:pPr marL="306705" marR="299720" algn="ctr" rtl="0">
              <a:lnSpc>
                <a:spcPct val="101299"/>
              </a:lnSpc>
            </a:pPr>
            <a:r>
              <a:rPr lang="uk-UA" sz="2800" b="0" i="0" u="none" strike="noStrike" kern="0" dirty="0">
                <a:solidFill>
                  <a:srgbClr val="595959"/>
                </a:solidFill>
                <a:highlight>
                  <a:srgbClr val="000000">
                    <a:alpha val="0"/>
                  </a:srgbClr>
                </a:highlight>
                <a:latin typeface="Arial"/>
                <a:cs typeface="Arial"/>
              </a:rPr>
              <a:t>Стратегія Прискорюючи Прогрес включає в  себе чотири основні цілі у досягненні нашої мети — сприяти енергетичному прогресу спільними зусиллями, пропонуючи більше екологічних енергетичних рішень.</a:t>
            </a:r>
            <a:endParaRPr sz="2850" kern="0" dirty="0">
              <a:latin typeface="Arial"/>
              <a:cs typeface="Aria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498820" y="3277627"/>
            <a:ext cx="4112932" cy="4112932"/>
          </a:xfrm>
          <a:prstGeom prst="rect">
            <a:avLst/>
          </a:prstGeom>
          <a:blipFill>
            <a:blip r:embed="rId2"/>
            <a:stretch>
              <a:fillRect/>
            </a:stretch>
          </a:blipFill>
        </p:spPr>
        <p:txBody>
          <a:bodyPr wrap="square" lIns="0" tIns="0" rIns="0" bIns="0" rtlCol="0">
            <a:noAutofit/>
          </a:bodyPr>
          <a:lstStyle/>
          <a:p>
            <a:endParaRPr/>
          </a:p>
        </p:txBody>
      </p:sp>
      <p:sp>
        <p:nvSpPr>
          <p:cNvPr id="3" name="object 3"/>
          <p:cNvSpPr/>
          <p:nvPr/>
        </p:nvSpPr>
        <p:spPr>
          <a:xfrm>
            <a:off x="12187063" y="5736904"/>
            <a:ext cx="4640409" cy="4640409"/>
          </a:xfrm>
          <a:prstGeom prst="rect">
            <a:avLst/>
          </a:prstGeom>
          <a:blipFill>
            <a:blip r:embed="rId3"/>
            <a:stretch>
              <a:fillRect/>
            </a:stretch>
          </a:blipFill>
        </p:spPr>
        <p:txBody>
          <a:bodyPr wrap="square" lIns="0" tIns="0" rIns="0" bIns="0" rtlCol="0">
            <a:noAutofit/>
          </a:bodyPr>
          <a:lstStyle/>
          <a:p>
            <a:endParaRPr/>
          </a:p>
        </p:txBody>
      </p:sp>
      <p:sp>
        <p:nvSpPr>
          <p:cNvPr id="4" name="object 4"/>
          <p:cNvSpPr/>
          <p:nvPr/>
        </p:nvSpPr>
        <p:spPr>
          <a:xfrm>
            <a:off x="16251338" y="3774052"/>
            <a:ext cx="3013541" cy="3013539"/>
          </a:xfrm>
          <a:prstGeom prst="rect">
            <a:avLst/>
          </a:prstGeom>
          <a:blipFill>
            <a:blip r:embed="rId4"/>
            <a:stretch>
              <a:fillRect/>
            </a:stretch>
          </a:blipFill>
        </p:spPr>
        <p:txBody>
          <a:bodyPr wrap="square" lIns="0" tIns="0" rIns="0" bIns="0" rtlCol="0">
            <a:noAutofit/>
          </a:bodyPr>
          <a:lstStyle/>
          <a:p>
            <a:endParaRPr/>
          </a:p>
        </p:txBody>
      </p:sp>
      <p:sp>
        <p:nvSpPr>
          <p:cNvPr id="5" name="object 5"/>
          <p:cNvSpPr/>
          <p:nvPr/>
        </p:nvSpPr>
        <p:spPr>
          <a:xfrm>
            <a:off x="13100710" y="848277"/>
            <a:ext cx="3432720" cy="3432722"/>
          </a:xfrm>
          <a:prstGeom prst="rect">
            <a:avLst/>
          </a:prstGeom>
          <a:blipFill>
            <a:blip r:embed="rId5"/>
            <a:stretch>
              <a:fillRect/>
            </a:stretch>
          </a:blipFill>
        </p:spPr>
        <p:txBody>
          <a:bodyPr wrap="square" lIns="0" tIns="0" rIns="0" bIns="0" rtlCol="0">
            <a:noAutofit/>
          </a:bodyPr>
          <a:lstStyle/>
          <a:p>
            <a:endParaRPr/>
          </a:p>
        </p:txBody>
      </p:sp>
      <p:sp>
        <p:nvSpPr>
          <p:cNvPr id="6" name="object 6"/>
          <p:cNvSpPr txBox="1"/>
          <p:nvPr/>
        </p:nvSpPr>
        <p:spPr>
          <a:xfrm>
            <a:off x="13100710" y="4039401"/>
            <a:ext cx="3150628" cy="477054"/>
          </a:xfrm>
          <a:prstGeom prst="rect">
            <a:avLst/>
          </a:prstGeom>
        </p:spPr>
        <p:txBody>
          <a:bodyPr vert="horz" wrap="square" lIns="0" tIns="0" rIns="0" bIns="0" rtlCol="0">
            <a:noAutofit/>
          </a:bodyPr>
          <a:lstStyle/>
          <a:p>
            <a:pPr marR="13335" algn="ctr" rtl="0">
              <a:lnSpc>
                <a:spcPct val="100000"/>
              </a:lnSpc>
            </a:pPr>
            <a:r>
              <a:rPr lang="uk-UA" sz="1500" b="0" i="0" u="none" strike="noStrike" kern="0">
                <a:solidFill>
                  <a:srgbClr val="595959"/>
                </a:solidFill>
                <a:highlight>
                  <a:srgbClr val="000000">
                    <a:alpha val="0"/>
                  </a:srgbClr>
                </a:highlight>
                <a:latin typeface="Arial Unicode MS"/>
                <a:cs typeface="Arial Unicode MS"/>
              </a:rPr>
              <a:t>СТВОРЕННЯ</a:t>
            </a:r>
            <a:endParaRPr lang="ru-RU" sz="1550" kern="0">
              <a:solidFill>
                <a:srgbClr val="595959"/>
              </a:solidFill>
              <a:latin typeface="Arial Unicode MS"/>
              <a:cs typeface="Arial Unicode MS"/>
            </a:endParaRPr>
          </a:p>
          <a:p>
            <a:pPr marR="13335" algn="ctr" rtl="0">
              <a:lnSpc>
                <a:spcPct val="100000"/>
              </a:lnSpc>
            </a:pPr>
            <a:r>
              <a:rPr lang="uk-UA" sz="1500" b="1" i="0" u="none" strike="noStrike" kern="0">
                <a:solidFill>
                  <a:srgbClr val="595959"/>
                </a:solidFill>
                <a:highlight>
                  <a:srgbClr val="000000">
                    <a:alpha val="0"/>
                  </a:srgbClr>
                </a:highlight>
                <a:latin typeface="Arial"/>
                <a:cs typeface="Arial"/>
              </a:rPr>
              <a:t>ЦІННОСТІ ДЛЯ АКЦІОНЕРІВ </a:t>
            </a:r>
            <a:endParaRPr sz="1550" kern="0">
              <a:latin typeface="Arial"/>
              <a:cs typeface="Arial"/>
            </a:endParaRPr>
          </a:p>
        </p:txBody>
      </p:sp>
      <p:sp>
        <p:nvSpPr>
          <p:cNvPr id="7" name="object 7"/>
          <p:cNvSpPr txBox="1"/>
          <p:nvPr/>
        </p:nvSpPr>
        <p:spPr>
          <a:xfrm>
            <a:off x="16827472" y="6371058"/>
            <a:ext cx="2139978" cy="477054"/>
          </a:xfrm>
          <a:prstGeom prst="rect">
            <a:avLst/>
          </a:prstGeom>
        </p:spPr>
        <p:txBody>
          <a:bodyPr vert="horz" wrap="square" lIns="0" tIns="0" rIns="0" bIns="0" rtlCol="0">
            <a:noAutofit/>
          </a:bodyPr>
          <a:lstStyle/>
          <a:p>
            <a:pPr algn="ctr" rtl="0">
              <a:lnSpc>
                <a:spcPct val="100000"/>
              </a:lnSpc>
            </a:pPr>
            <a:r>
              <a:rPr lang="uk-UA" sz="1500" b="0" i="0" u="none" strike="noStrike" kern="0" dirty="0">
                <a:solidFill>
                  <a:srgbClr val="595959"/>
                </a:solidFill>
                <a:highlight>
                  <a:srgbClr val="000000">
                    <a:alpha val="0"/>
                  </a:srgbClr>
                </a:highlight>
                <a:latin typeface="Arial Unicode MS"/>
                <a:cs typeface="Arial Unicode MS"/>
              </a:rPr>
              <a:t>ЕНЕРГОПОСТАЧАННЯ</a:t>
            </a:r>
            <a:endParaRPr lang="ru-RU" sz="1550" kern="0" dirty="0">
              <a:solidFill>
                <a:srgbClr val="595959"/>
              </a:solidFill>
              <a:latin typeface="Arial Unicode MS"/>
              <a:cs typeface="Arial Unicode MS"/>
            </a:endParaRPr>
          </a:p>
          <a:p>
            <a:pPr algn="ctr" rtl="0">
              <a:lnSpc>
                <a:spcPct val="100000"/>
              </a:lnSpc>
            </a:pPr>
            <a:r>
              <a:rPr lang="uk-UA" sz="1500" b="1" i="0" u="none" strike="noStrike" kern="0" dirty="0">
                <a:solidFill>
                  <a:srgbClr val="595959"/>
                </a:solidFill>
                <a:highlight>
                  <a:srgbClr val="000000">
                    <a:alpha val="0"/>
                  </a:srgbClr>
                </a:highlight>
                <a:latin typeface="Arial"/>
                <a:cs typeface="Arial"/>
              </a:rPr>
              <a:t>ДЛЯ </a:t>
            </a:r>
            <a:r>
              <a:rPr lang="uk-UA" sz="1500" b="1" i="0" u="sng" strike="noStrike" kern="0" dirty="0">
                <a:solidFill>
                  <a:schemeClr val="accent3">
                    <a:lumMod val="75000"/>
                  </a:schemeClr>
                </a:solidFill>
                <a:highlight>
                  <a:srgbClr val="000000">
                    <a:alpha val="0"/>
                  </a:srgbClr>
                </a:highlight>
                <a:latin typeface="Arial"/>
                <a:cs typeface="Arial"/>
              </a:rPr>
              <a:t>ПРИВАТНИХ</a:t>
            </a:r>
            <a:r>
              <a:rPr lang="uk-UA" sz="1500" b="1" i="0" u="none" strike="noStrike" kern="0" dirty="0">
                <a:solidFill>
                  <a:srgbClr val="595959"/>
                </a:solidFill>
                <a:highlight>
                  <a:srgbClr val="000000">
                    <a:alpha val="0"/>
                  </a:srgbClr>
                </a:highlight>
                <a:latin typeface="Arial"/>
                <a:cs typeface="Arial"/>
              </a:rPr>
              <a:t> КОРИСТУВАЧІВ</a:t>
            </a:r>
            <a:endParaRPr sz="1550" kern="0" dirty="0">
              <a:latin typeface="Arial"/>
              <a:cs typeface="Arial"/>
            </a:endParaRPr>
          </a:p>
        </p:txBody>
      </p:sp>
      <p:sp>
        <p:nvSpPr>
          <p:cNvPr id="8" name="object 8"/>
          <p:cNvSpPr/>
          <p:nvPr/>
        </p:nvSpPr>
        <p:spPr>
          <a:xfrm>
            <a:off x="15631165" y="3123989"/>
            <a:ext cx="1565275" cy="1595120"/>
          </a:xfrm>
          <a:custGeom>
            <a:avLst/>
            <a:gdLst/>
            <a:ahLst/>
            <a:cxnLst/>
            <a:rect l="l" t="t" r="r" b="b"/>
            <a:pathLst>
              <a:path w="1565275" h="1595120">
                <a:moveTo>
                  <a:pt x="0" y="0"/>
                </a:moveTo>
                <a:lnTo>
                  <a:pt x="1565198" y="1594715"/>
                </a:lnTo>
              </a:path>
            </a:pathLst>
          </a:custGeom>
          <a:ln w="3175">
            <a:solidFill>
              <a:srgbClr val="595959"/>
            </a:solidFill>
          </a:ln>
        </p:spPr>
        <p:txBody>
          <a:bodyPr wrap="square" lIns="0" tIns="0" rIns="0" bIns="0" rtlCol="0">
            <a:noAutofit/>
          </a:bodyPr>
          <a:lstStyle/>
          <a:p>
            <a:endParaRPr/>
          </a:p>
        </p:txBody>
      </p:sp>
      <p:sp>
        <p:nvSpPr>
          <p:cNvPr id="9" name="object 9"/>
          <p:cNvSpPr/>
          <p:nvPr/>
        </p:nvSpPr>
        <p:spPr>
          <a:xfrm>
            <a:off x="12488977" y="3124137"/>
            <a:ext cx="1172210" cy="1102995"/>
          </a:xfrm>
          <a:custGeom>
            <a:avLst/>
            <a:gdLst/>
            <a:ahLst/>
            <a:cxnLst/>
            <a:rect l="l" t="t" r="r" b="b"/>
            <a:pathLst>
              <a:path w="1172209" h="1102995">
                <a:moveTo>
                  <a:pt x="1171964" y="0"/>
                </a:moveTo>
                <a:lnTo>
                  <a:pt x="0" y="1102489"/>
                </a:lnTo>
              </a:path>
            </a:pathLst>
          </a:custGeom>
          <a:ln w="3175">
            <a:solidFill>
              <a:srgbClr val="595959"/>
            </a:solidFill>
          </a:ln>
        </p:spPr>
        <p:txBody>
          <a:bodyPr wrap="square" lIns="0" tIns="0" rIns="0" bIns="0" rtlCol="0">
            <a:noAutofit/>
          </a:bodyPr>
          <a:lstStyle/>
          <a:p>
            <a:endParaRPr/>
          </a:p>
        </p:txBody>
      </p:sp>
      <p:sp>
        <p:nvSpPr>
          <p:cNvPr id="10" name="object 10"/>
          <p:cNvSpPr/>
          <p:nvPr/>
        </p:nvSpPr>
        <p:spPr>
          <a:xfrm>
            <a:off x="16126606" y="6242263"/>
            <a:ext cx="622935" cy="605790"/>
          </a:xfrm>
          <a:custGeom>
            <a:avLst/>
            <a:gdLst/>
            <a:ahLst/>
            <a:cxnLst/>
            <a:rect l="l" t="t" r="r" b="b"/>
            <a:pathLst>
              <a:path w="622934" h="605790">
                <a:moveTo>
                  <a:pt x="622368" y="0"/>
                </a:moveTo>
                <a:lnTo>
                  <a:pt x="0" y="605667"/>
                </a:lnTo>
              </a:path>
            </a:pathLst>
          </a:custGeom>
          <a:ln w="3175">
            <a:solidFill>
              <a:srgbClr val="595959"/>
            </a:solidFill>
          </a:ln>
        </p:spPr>
        <p:txBody>
          <a:bodyPr wrap="square" lIns="0" tIns="0" rIns="0" bIns="0" rtlCol="0">
            <a:noAutofit/>
          </a:bodyPr>
          <a:lstStyle/>
          <a:p>
            <a:endParaRPr/>
          </a:p>
        </p:txBody>
      </p:sp>
      <p:sp>
        <p:nvSpPr>
          <p:cNvPr id="11" name="object 11"/>
          <p:cNvSpPr/>
          <p:nvPr/>
        </p:nvSpPr>
        <p:spPr>
          <a:xfrm>
            <a:off x="12489177" y="6054166"/>
            <a:ext cx="787400" cy="821055"/>
          </a:xfrm>
          <a:custGeom>
            <a:avLst/>
            <a:gdLst/>
            <a:ahLst/>
            <a:cxnLst/>
            <a:rect l="l" t="t" r="r" b="b"/>
            <a:pathLst>
              <a:path w="787400" h="821053">
                <a:moveTo>
                  <a:pt x="786960" y="821053"/>
                </a:moveTo>
                <a:lnTo>
                  <a:pt x="0" y="0"/>
                </a:lnTo>
              </a:path>
            </a:pathLst>
          </a:custGeom>
          <a:ln w="3175">
            <a:solidFill>
              <a:srgbClr val="595959"/>
            </a:solidFill>
          </a:ln>
        </p:spPr>
        <p:txBody>
          <a:bodyPr wrap="square" lIns="0" tIns="0" rIns="0" bIns="0" rtlCol="0">
            <a:noAutofit/>
          </a:bodyPr>
          <a:lstStyle/>
          <a:p>
            <a:endParaRPr/>
          </a:p>
        </p:txBody>
      </p:sp>
      <p:sp>
        <p:nvSpPr>
          <p:cNvPr id="12" name="object 12"/>
          <p:cNvSpPr txBox="1"/>
          <p:nvPr/>
        </p:nvSpPr>
        <p:spPr>
          <a:xfrm>
            <a:off x="2071006" y="7447644"/>
            <a:ext cx="14180331" cy="2525178"/>
          </a:xfrm>
          <a:prstGeom prst="rect">
            <a:avLst/>
          </a:prstGeom>
        </p:spPr>
        <p:txBody>
          <a:bodyPr vert="horz" wrap="square" lIns="0" tIns="0" rIns="0" bIns="0" rtlCol="0">
            <a:noAutofit/>
          </a:bodyPr>
          <a:lstStyle/>
          <a:p>
            <a:pPr marL="12700" marR="7762240" rtl="0">
              <a:lnSpc>
                <a:spcPct val="101099"/>
              </a:lnSpc>
            </a:pPr>
            <a:r>
              <a:rPr lang="uk-UA" sz="1500" b="0" i="0" u="none" strike="noStrike" kern="0" dirty="0">
                <a:solidFill>
                  <a:srgbClr val="595959"/>
                </a:solidFill>
                <a:highlight>
                  <a:srgbClr val="000000">
                    <a:alpha val="0"/>
                  </a:srgbClr>
                </a:highlight>
                <a:latin typeface="Arial"/>
                <a:cs typeface="Arial"/>
              </a:rPr>
              <a:t>Мова </a:t>
            </a:r>
            <a:r>
              <a:rPr lang="uk-UA" sz="1500" kern="0" dirty="0">
                <a:solidFill>
                  <a:srgbClr val="595959"/>
                </a:solidFill>
                <a:highlight>
                  <a:srgbClr val="000000">
                    <a:alpha val="0"/>
                  </a:srgbClr>
                </a:highlight>
                <a:latin typeface="Arial"/>
                <a:cs typeface="Arial"/>
              </a:rPr>
              <a:t>йде також про запобігання шкоді природі шляхом упровадження заходів з охорони довкілля, зниження відходів та сприяння біорізноманіттю.</a:t>
            </a:r>
            <a:endParaRPr lang="en-US" sz="1500" kern="0" dirty="0">
              <a:solidFill>
                <a:srgbClr val="595959"/>
              </a:solidFill>
              <a:highlight>
                <a:srgbClr val="000000">
                  <a:alpha val="0"/>
                </a:srgbClr>
              </a:highlight>
              <a:latin typeface="Arial"/>
              <a:cs typeface="Arial"/>
            </a:endParaRPr>
          </a:p>
          <a:p>
            <a:pPr>
              <a:lnSpc>
                <a:spcPts val="1800"/>
              </a:lnSpc>
              <a:spcBef>
                <a:spcPts val="79"/>
              </a:spcBef>
            </a:pPr>
            <a:endParaRPr lang="en-US" sz="1800" kern="0" dirty="0"/>
          </a:p>
          <a:p>
            <a:pPr marL="12700" marR="7908925" rtl="0">
              <a:lnSpc>
                <a:spcPct val="101099"/>
              </a:lnSpc>
            </a:pPr>
            <a:r>
              <a:rPr lang="uk-UA" sz="1500" kern="0" dirty="0">
                <a:solidFill>
                  <a:srgbClr val="595959"/>
                </a:solidFill>
                <a:highlight>
                  <a:srgbClr val="000000">
                    <a:alpha val="0"/>
                  </a:srgbClr>
                </a:highlight>
                <a:latin typeface="Arial"/>
                <a:cs typeface="Arial"/>
              </a:rPr>
              <a:t>Стратегія Прискорюючи Прогрес ґрунтується на наших ключових цінностях — чесність, добропорядність, повага до люде й зосередженість на питаннях безпеки.</a:t>
            </a:r>
            <a:endParaRPr lang="en-US" sz="1500" kern="0" dirty="0">
              <a:solidFill>
                <a:srgbClr val="595959"/>
              </a:solidFill>
              <a:highlight>
                <a:srgbClr val="000000">
                  <a:alpha val="0"/>
                </a:srgbClr>
              </a:highlight>
              <a:latin typeface="Arial"/>
              <a:cs typeface="Arial"/>
            </a:endParaRPr>
          </a:p>
          <a:p>
            <a:pPr marL="12700" marR="8171815" rtl="0">
              <a:lnSpc>
                <a:spcPct val="101099"/>
              </a:lnSpc>
            </a:pPr>
            <a:r>
              <a:rPr lang="uk-UA" sz="1500" kern="0" dirty="0">
                <a:solidFill>
                  <a:srgbClr val="595959"/>
                </a:solidFill>
                <a:highlight>
                  <a:srgbClr val="000000">
                    <a:alpha val="0"/>
                  </a:srgbClr>
                </a:highlight>
                <a:latin typeface="Arial"/>
                <a:cs typeface="Arial"/>
              </a:rPr>
              <a:t>Також вона охоплює нашу відданість принципу ведення діяльності прозоро та відповідно до етичних норм.</a:t>
            </a:r>
            <a:endParaRPr lang="en-US" sz="1500" kern="0" dirty="0">
              <a:solidFill>
                <a:srgbClr val="595959"/>
              </a:solidFill>
              <a:highlight>
                <a:srgbClr val="000000">
                  <a:alpha val="0"/>
                </a:srgbClr>
              </a:highlight>
              <a:latin typeface="Arial"/>
              <a:cs typeface="Arial"/>
            </a:endParaRPr>
          </a:p>
          <a:p>
            <a:pPr marL="11210925" marR="76200" algn="ctr" rtl="0">
              <a:lnSpc>
                <a:spcPct val="100000"/>
              </a:lnSpc>
            </a:pPr>
            <a:r>
              <a:rPr lang="uk-UA" sz="1500" b="0" i="0" u="none" strike="noStrike" kern="0" dirty="0">
                <a:solidFill>
                  <a:srgbClr val="595959"/>
                </a:solidFill>
                <a:highlight>
                  <a:srgbClr val="000000">
                    <a:alpha val="0"/>
                  </a:srgbClr>
                </a:highlight>
                <a:latin typeface="Arial Unicode MS"/>
                <a:cs typeface="Arial Unicode MS"/>
              </a:rPr>
              <a:t>ДОСЯГНЕННЯ</a:t>
            </a:r>
            <a:endParaRPr lang="ru-RU" sz="1550" kern="0" dirty="0">
              <a:solidFill>
                <a:srgbClr val="595959"/>
              </a:solidFill>
              <a:latin typeface="Arial Unicode MS"/>
              <a:cs typeface="Arial Unicode MS"/>
            </a:endParaRPr>
          </a:p>
          <a:p>
            <a:pPr marL="11301413" marR="76200" algn="ctr" rtl="0">
              <a:lnSpc>
                <a:spcPct val="100000"/>
              </a:lnSpc>
            </a:pPr>
            <a:r>
              <a:rPr lang="uk-UA" sz="1500" b="1" i="0" u="none" strike="noStrike" kern="0" dirty="0">
                <a:solidFill>
                  <a:srgbClr val="595959"/>
                </a:solidFill>
                <a:highlight>
                  <a:srgbClr val="000000">
                    <a:alpha val="0"/>
                  </a:srgbClr>
                </a:highlight>
                <a:latin typeface="Arial"/>
                <a:cs typeface="Arial"/>
              </a:rPr>
              <a:t>НУЛЬОВОГО РІВНЯ ВИКИДІВ </a:t>
            </a:r>
            <a:endParaRPr sz="1550" kern="0" dirty="0">
              <a:latin typeface="Arial"/>
              <a:cs typeface="Arial"/>
            </a:endParaRPr>
          </a:p>
        </p:txBody>
      </p:sp>
      <p:sp>
        <p:nvSpPr>
          <p:cNvPr id="13" name="object 13"/>
          <p:cNvSpPr txBox="1"/>
          <p:nvPr/>
        </p:nvSpPr>
        <p:spPr>
          <a:xfrm>
            <a:off x="10430434" y="6516885"/>
            <a:ext cx="2441016" cy="477054"/>
          </a:xfrm>
          <a:prstGeom prst="rect">
            <a:avLst/>
          </a:prstGeom>
        </p:spPr>
        <p:txBody>
          <a:bodyPr vert="horz" wrap="square" lIns="0" tIns="0" rIns="0" bIns="0" rtlCol="0">
            <a:noAutofit/>
          </a:bodyPr>
          <a:lstStyle/>
          <a:p>
            <a:pPr algn="ctr" rtl="0">
              <a:lnSpc>
                <a:spcPct val="100000"/>
              </a:lnSpc>
            </a:pPr>
            <a:r>
              <a:rPr lang="uk-UA" sz="1500" b="0" i="0" u="none" strike="noStrike" kern="0" dirty="0">
                <a:solidFill>
                  <a:srgbClr val="595959"/>
                </a:solidFill>
                <a:highlight>
                  <a:srgbClr val="000000">
                    <a:alpha val="0"/>
                  </a:srgbClr>
                </a:highlight>
                <a:latin typeface="Arial Unicode MS"/>
                <a:cs typeface="Arial Unicode MS"/>
              </a:rPr>
              <a:t>ЗАПОБІГАННЯ</a:t>
            </a:r>
            <a:endParaRPr lang="ru-RU" sz="1550" kern="0" dirty="0">
              <a:solidFill>
                <a:srgbClr val="595959"/>
              </a:solidFill>
              <a:latin typeface="Arial Unicode MS"/>
              <a:cs typeface="Arial Unicode MS"/>
            </a:endParaRPr>
          </a:p>
          <a:p>
            <a:pPr algn="ctr" rtl="0">
              <a:lnSpc>
                <a:spcPct val="100000"/>
              </a:lnSpc>
            </a:pPr>
            <a:r>
              <a:rPr lang="uk-UA" sz="1500" b="1" i="0" u="none" strike="noStrike" kern="0" dirty="0">
                <a:solidFill>
                  <a:srgbClr val="595959"/>
                </a:solidFill>
                <a:highlight>
                  <a:srgbClr val="000000">
                    <a:alpha val="0"/>
                  </a:srgbClr>
                </a:highlight>
                <a:latin typeface="Arial"/>
                <a:cs typeface="Arial"/>
              </a:rPr>
              <a:t>ШКОДІ </a:t>
            </a:r>
            <a:r>
              <a:rPr lang="uk-UA" sz="1500" b="1" kern="0" dirty="0">
                <a:solidFill>
                  <a:srgbClr val="595959"/>
                </a:solidFill>
                <a:highlight>
                  <a:srgbClr val="000000">
                    <a:alpha val="0"/>
                  </a:srgbClr>
                </a:highlight>
                <a:latin typeface="Arial"/>
                <a:cs typeface="Arial"/>
              </a:rPr>
              <a:t>ДОВКІЛЛЮ</a:t>
            </a:r>
            <a:endParaRPr sz="1500" b="1" kern="0" dirty="0">
              <a:solidFill>
                <a:srgbClr val="595959"/>
              </a:solidFill>
              <a:highlight>
                <a:srgbClr val="000000">
                  <a:alpha val="0"/>
                </a:srgbClr>
              </a:highlight>
              <a:latin typeface="Arial"/>
              <a:cs typeface="Arial"/>
            </a:endParaRPr>
          </a:p>
        </p:txBody>
      </p:sp>
      <p:sp>
        <p:nvSpPr>
          <p:cNvPr id="14" name="object 14"/>
          <p:cNvSpPr txBox="1"/>
          <p:nvPr/>
        </p:nvSpPr>
        <p:spPr>
          <a:xfrm>
            <a:off x="2071006" y="3879070"/>
            <a:ext cx="7130384" cy="1432560"/>
          </a:xfrm>
          <a:prstGeom prst="rect">
            <a:avLst/>
          </a:prstGeom>
        </p:spPr>
        <p:txBody>
          <a:bodyPr vert="horz" wrap="square" lIns="0" tIns="0" rIns="0" bIns="0" rtlCol="0">
            <a:noAutofit/>
          </a:bodyPr>
          <a:lstStyle/>
          <a:p>
            <a:pPr marL="12700" algn="just" rtl="0">
              <a:lnSpc>
                <a:spcPct val="100000"/>
              </a:lnSpc>
            </a:pPr>
            <a:r>
              <a:rPr lang="uk-UA" sz="2800" b="0" i="0" u="none" strike="noStrike" kern="0" dirty="0">
                <a:solidFill>
                  <a:srgbClr val="DD1D21"/>
                </a:solidFill>
                <a:highlight>
                  <a:srgbClr val="000000">
                    <a:alpha val="0"/>
                  </a:srgbClr>
                </a:highlight>
                <a:latin typeface="Arial Unicode MS"/>
                <a:cs typeface="Arial Unicode MS"/>
              </a:rPr>
              <a:t>СТРАТЕГІЯ ПРИСКОРЮЮЧИ ПРОГРЕС</a:t>
            </a:r>
            <a:endParaRPr sz="2850" kern="0" dirty="0">
              <a:latin typeface="Arial"/>
              <a:cs typeface="Arial"/>
            </a:endParaRPr>
          </a:p>
          <a:p>
            <a:pPr marL="12700" marR="6350" rtl="0">
              <a:lnSpc>
                <a:spcPct val="101099"/>
              </a:lnSpc>
              <a:spcBef>
                <a:spcPts val="2120"/>
              </a:spcBef>
            </a:pPr>
            <a:r>
              <a:rPr lang="uk-UA" sz="1500" b="0" i="0" u="none" strike="noStrike" kern="0" dirty="0">
                <a:solidFill>
                  <a:srgbClr val="595959"/>
                </a:solidFill>
                <a:highlight>
                  <a:srgbClr val="000000">
                    <a:alpha val="0"/>
                  </a:srgbClr>
                </a:highlight>
                <a:latin typeface="Arial"/>
                <a:cs typeface="Arial"/>
              </a:rPr>
              <a:t>Стратегія Прискорюючи Прогрес </a:t>
            </a:r>
            <a:r>
              <a:rPr lang="uk-UA" sz="1500" kern="0" dirty="0">
                <a:solidFill>
                  <a:srgbClr val="595959"/>
                </a:solidFill>
                <a:highlight>
                  <a:srgbClr val="000000">
                    <a:alpha val="0"/>
                  </a:srgbClr>
                </a:highlight>
                <a:latin typeface="Arial"/>
                <a:cs typeface="Arial"/>
              </a:rPr>
              <a:t>створює цінність для наших акціонерів</a:t>
            </a:r>
            <a:r>
              <a:rPr lang="uk-UA" sz="1500" b="0" i="0" u="none" strike="noStrike" kern="0" dirty="0">
                <a:solidFill>
                  <a:srgbClr val="DD1D21"/>
                </a:solidFill>
                <a:highlight>
                  <a:srgbClr val="000000">
                    <a:alpha val="0"/>
                  </a:srgbClr>
                </a:highlight>
                <a:latin typeface="Arial"/>
                <a:cs typeface="Arial"/>
              </a:rPr>
              <a:t>. </a:t>
            </a:r>
            <a:r>
              <a:rPr lang="uk-UA" sz="1500" b="0" i="0" u="none" strike="noStrike" kern="0" dirty="0">
                <a:solidFill>
                  <a:srgbClr val="595959"/>
                </a:solidFill>
                <a:highlight>
                  <a:srgbClr val="000000">
                    <a:alpha val="0"/>
                  </a:srgbClr>
                </a:highlight>
                <a:latin typeface="Arial"/>
                <a:cs typeface="Arial"/>
              </a:rPr>
              <a:t>Вона забезпечує фінансові можливості задля трансформації нашої компанії у зв’язку з переходом світової спільноти </a:t>
            </a:r>
            <a:r>
              <a:rPr lang="uk-UA" sz="1500" kern="0" dirty="0">
                <a:solidFill>
                  <a:srgbClr val="595959"/>
                </a:solidFill>
                <a:highlight>
                  <a:srgbClr val="000000">
                    <a:alpha val="0"/>
                  </a:srgbClr>
                </a:highlight>
                <a:latin typeface="Arial"/>
                <a:cs typeface="Arial"/>
              </a:rPr>
              <a:t>на чистіші енергоресурси</a:t>
            </a:r>
            <a:r>
              <a:rPr lang="uk-UA" sz="1500" b="0" i="0" u="none" strike="noStrike" kern="0" dirty="0">
                <a:solidFill>
                  <a:srgbClr val="595959"/>
                </a:solidFill>
                <a:highlight>
                  <a:srgbClr val="000000">
                    <a:alpha val="0"/>
                  </a:srgbClr>
                </a:highlight>
                <a:latin typeface="Arial"/>
                <a:cs typeface="Arial"/>
              </a:rPr>
              <a:t>.</a:t>
            </a:r>
            <a:endParaRPr sz="1550" kern="0" dirty="0">
              <a:latin typeface="Arial"/>
              <a:cs typeface="Arial"/>
            </a:endParaRPr>
          </a:p>
        </p:txBody>
      </p:sp>
      <p:sp>
        <p:nvSpPr>
          <p:cNvPr id="15" name="object 15"/>
          <p:cNvSpPr txBox="1"/>
          <p:nvPr/>
        </p:nvSpPr>
        <p:spPr>
          <a:xfrm>
            <a:off x="2071006" y="5537755"/>
            <a:ext cx="6914244" cy="967740"/>
          </a:xfrm>
          <a:prstGeom prst="rect">
            <a:avLst/>
          </a:prstGeom>
        </p:spPr>
        <p:txBody>
          <a:bodyPr vert="horz" wrap="square" lIns="0" tIns="0" rIns="0" bIns="0" rtlCol="0">
            <a:noAutofit/>
          </a:bodyPr>
          <a:lstStyle/>
          <a:p>
            <a:pPr marL="12700" marR="6350">
              <a:lnSpc>
                <a:spcPct val="101099"/>
              </a:lnSpc>
            </a:pPr>
            <a:r>
              <a:rPr lang="uk-UA" sz="1500" b="0" i="0" u="none" strike="noStrike" kern="0" dirty="0">
                <a:solidFill>
                  <a:srgbClr val="595959"/>
                </a:solidFill>
                <a:highlight>
                  <a:srgbClr val="000000">
                    <a:alpha val="0"/>
                  </a:srgbClr>
                </a:highlight>
                <a:latin typeface="Arial"/>
                <a:cs typeface="Arial"/>
              </a:rPr>
              <a:t>Стратегія спрямована на </a:t>
            </a:r>
            <a:r>
              <a:rPr lang="uk-UA" sz="1500" kern="0" dirty="0">
                <a:solidFill>
                  <a:srgbClr val="595959"/>
                </a:solidFill>
                <a:highlight>
                  <a:srgbClr val="000000">
                    <a:alpha val="0"/>
                  </a:srgbClr>
                </a:highlight>
                <a:latin typeface="Arial"/>
                <a:cs typeface="Arial"/>
              </a:rPr>
              <a:t>роботу з клієнтами у всіх секторах економіки для прискорення переходу на нульові викиди, зважаючи на прагнення суспільства. Світ із нульовими викидами — це світ, у якому </a:t>
            </a:r>
            <a:r>
              <a:rPr lang="uk-UA" sz="1500" b="0" i="0" u="none" strike="noStrike" kern="0" dirty="0">
                <a:solidFill>
                  <a:srgbClr val="595959"/>
                </a:solidFill>
                <a:highlight>
                  <a:srgbClr val="000000">
                    <a:alpha val="0"/>
                  </a:srgbClr>
                </a:highlight>
                <a:latin typeface="Arial"/>
                <a:cs typeface="Arial"/>
              </a:rPr>
              <a:t>суспільство не збільшує кількість парникових газів в атмосфері.</a:t>
            </a:r>
            <a:endParaRPr sz="1550" kern="0" dirty="0">
              <a:latin typeface="Arial"/>
              <a:cs typeface="Arial"/>
            </a:endParaRPr>
          </a:p>
        </p:txBody>
      </p:sp>
      <p:sp>
        <p:nvSpPr>
          <p:cNvPr id="16" name="object 16"/>
          <p:cNvSpPr txBox="1"/>
          <p:nvPr/>
        </p:nvSpPr>
        <p:spPr>
          <a:xfrm>
            <a:off x="2071005" y="6731435"/>
            <a:ext cx="7295245" cy="466859"/>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Стратегія </a:t>
            </a:r>
            <a:r>
              <a:rPr lang="uk-UA" sz="1500" kern="0" dirty="0">
                <a:solidFill>
                  <a:srgbClr val="595959"/>
                </a:solidFill>
                <a:highlight>
                  <a:srgbClr val="000000">
                    <a:alpha val="0"/>
                  </a:srgbClr>
                </a:highlight>
                <a:latin typeface="Arial"/>
                <a:cs typeface="Arial"/>
              </a:rPr>
              <a:t>Прискорюючи Прогрес — це забезпечення електроенергією і засобами для існування користувачів завдяки </a:t>
            </a:r>
            <a:r>
              <a:rPr lang="uk-UA" sz="1500" b="0" i="0" u="none" strike="noStrike" kern="0" dirty="0">
                <a:solidFill>
                  <a:srgbClr val="595959"/>
                </a:solidFill>
                <a:highlight>
                  <a:srgbClr val="000000">
                    <a:alpha val="0"/>
                  </a:srgbClr>
                </a:highlight>
                <a:latin typeface="Arial"/>
                <a:cs typeface="Arial"/>
              </a:rPr>
              <a:t>нашій продукції та діяльності, а також шляхом сприяння розвитку інклюзивного суспільства.</a:t>
            </a:r>
            <a:endParaRPr lang="en-US" sz="1550" kern="0" dirty="0">
              <a:latin typeface="Arial"/>
              <a:cs typeface="Aria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8" cy="11308556"/>
          </a:xfrm>
          <a:prstGeom prst="rect">
            <a:avLst/>
          </a:prstGeom>
          <a:blipFill>
            <a:blip r:embed="rId2"/>
            <a:stretch>
              <a:fillRect/>
            </a:stretch>
          </a:blipFill>
        </p:spPr>
        <p:txBody>
          <a:bodyPr wrap="square" lIns="0" tIns="0" rIns="0" bIns="0" rtlCol="0">
            <a:noAutofit/>
          </a:bodyPr>
          <a:lstStyle/>
          <a:p>
            <a:endParaRPr/>
          </a:p>
        </p:txBody>
      </p:sp>
      <p:sp>
        <p:nvSpPr>
          <p:cNvPr id="4" name="object 4"/>
          <p:cNvSpPr txBox="1"/>
          <p:nvPr/>
        </p:nvSpPr>
        <p:spPr>
          <a:xfrm>
            <a:off x="2081477" y="7757810"/>
            <a:ext cx="5151173" cy="1321900"/>
          </a:xfrm>
          <a:prstGeom prst="rect">
            <a:avLst/>
          </a:prstGeom>
        </p:spPr>
        <p:txBody>
          <a:bodyPr vert="horz" wrap="square" lIns="0" tIns="0" rIns="0" bIns="0" rtlCol="0">
            <a:noAutofit/>
          </a:bodyPr>
          <a:lstStyle/>
          <a:p>
            <a:pPr marL="12700" marR="823594" rtl="0">
              <a:lnSpc>
                <a:spcPct val="101299"/>
              </a:lnSpc>
            </a:pPr>
            <a:r>
              <a:rPr lang="uk-UA" sz="2800" b="0" i="0" u="none" strike="noStrike" kern="0" dirty="0">
                <a:solidFill>
                  <a:srgbClr val="FFFFFF"/>
                </a:solidFill>
                <a:highlight>
                  <a:srgbClr val="000000">
                    <a:alpha val="0"/>
                  </a:srgbClr>
                </a:highlight>
                <a:latin typeface="Arial"/>
                <a:cs typeface="Arial"/>
              </a:rPr>
              <a:t>Підвищення цінності завдяки динамічному</a:t>
            </a:r>
            <a:endParaRPr sz="2850" kern="0" dirty="0">
              <a:latin typeface="Arial"/>
              <a:cs typeface="Arial"/>
            </a:endParaRPr>
          </a:p>
          <a:p>
            <a:pPr marL="12700" rtl="0">
              <a:lnSpc>
                <a:spcPts val="3420"/>
              </a:lnSpc>
              <a:spcBef>
                <a:spcPts val="40"/>
              </a:spcBef>
            </a:pPr>
            <a:r>
              <a:rPr lang="uk-UA" sz="2800" b="0" i="0" u="none" strike="noStrike" kern="0" dirty="0">
                <a:solidFill>
                  <a:srgbClr val="FFFFFF"/>
                </a:solidFill>
                <a:highlight>
                  <a:srgbClr val="000000">
                    <a:alpha val="0"/>
                  </a:srgbClr>
                </a:highlight>
                <a:latin typeface="Arial"/>
                <a:cs typeface="Arial"/>
              </a:rPr>
              <a:t>портфелю активів та раціональному розміщенню капітальних ресурсів</a:t>
            </a:r>
            <a:endParaRPr sz="2850" kern="0" dirty="0">
              <a:latin typeface="Arial"/>
              <a:cs typeface="Arial"/>
            </a:endParaRPr>
          </a:p>
        </p:txBody>
      </p:sp>
      <p:sp>
        <p:nvSpPr>
          <p:cNvPr id="5" name="object 5"/>
          <p:cNvSpPr txBox="1"/>
          <p:nvPr/>
        </p:nvSpPr>
        <p:spPr>
          <a:xfrm>
            <a:off x="2081477" y="4458637"/>
            <a:ext cx="7375525" cy="3000821"/>
          </a:xfrm>
          <a:prstGeom prst="rect">
            <a:avLst/>
          </a:prstGeom>
        </p:spPr>
        <p:txBody>
          <a:bodyPr vert="horz" wrap="square" lIns="0" tIns="0" rIns="0" bIns="0" rtlCol="0">
            <a:noAutofit/>
          </a:bodyPr>
          <a:lstStyle/>
          <a:p>
            <a:pPr marL="12700" rtl="0">
              <a:lnSpc>
                <a:spcPct val="100000"/>
              </a:lnSpc>
            </a:pPr>
            <a:r>
              <a:rPr lang="uk-UA" sz="6500" b="0" i="0" u="none" strike="noStrike" kern="0">
                <a:solidFill>
                  <a:srgbClr val="FFFFFF"/>
                </a:solidFill>
                <a:highlight>
                  <a:srgbClr val="000000">
                    <a:alpha val="0"/>
                  </a:srgbClr>
                </a:highlight>
                <a:latin typeface="Arial Unicode MS"/>
                <a:cs typeface="Arial Unicode MS"/>
              </a:rPr>
              <a:t>СТВОРЕННЯ</a:t>
            </a:r>
            <a:endParaRPr lang="ru-RU" sz="6500" kern="0">
              <a:solidFill>
                <a:srgbClr val="FFFFFF"/>
              </a:solidFill>
              <a:latin typeface="Arial Unicode MS"/>
              <a:cs typeface="Arial Unicode MS"/>
            </a:endParaRPr>
          </a:p>
          <a:p>
            <a:pPr marL="12700" rtl="0">
              <a:lnSpc>
                <a:spcPct val="100000"/>
              </a:lnSpc>
            </a:pPr>
            <a:r>
              <a:rPr lang="uk-UA" sz="6500" b="1" i="0" u="none" strike="noStrike" kern="0">
                <a:solidFill>
                  <a:srgbClr val="FFFFFF"/>
                </a:solidFill>
                <a:highlight>
                  <a:srgbClr val="000000">
                    <a:alpha val="0"/>
                  </a:srgbClr>
                </a:highlight>
                <a:latin typeface="Arial"/>
                <a:cs typeface="Arial"/>
              </a:rPr>
              <a:t>ЦІННОСТІ ДЛЯ АКЦІОНЕРІВ</a:t>
            </a:r>
            <a:endParaRPr sz="6500" kern="0">
              <a:latin typeface="Arial"/>
              <a:cs typeface="Aria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8" cy="11308556"/>
          </a:xfrm>
          <a:prstGeom prst="rect">
            <a:avLst/>
          </a:prstGeom>
          <a:blipFill>
            <a:blip r:embed="rId2"/>
            <a:stretch>
              <a:fillRect/>
            </a:stretch>
          </a:blipFill>
        </p:spPr>
        <p:txBody>
          <a:bodyPr wrap="square" lIns="0" tIns="0" rIns="0" bIns="0" rtlCol="0">
            <a:noAutofit/>
          </a:bodyPr>
          <a:lstStyle/>
          <a:p>
            <a:endParaRPr/>
          </a:p>
        </p:txBody>
      </p:sp>
      <p:sp>
        <p:nvSpPr>
          <p:cNvPr id="3" name="object 3"/>
          <p:cNvSpPr/>
          <p:nvPr/>
        </p:nvSpPr>
        <p:spPr>
          <a:xfrm flipH="1">
            <a:off x="10052050" y="0"/>
            <a:ext cx="0" cy="2366645"/>
          </a:xfrm>
          <a:custGeom>
            <a:avLst/>
            <a:gdLst/>
            <a:ahLst/>
            <a:cxnLst/>
            <a:rect l="l" t="t" r="r" b="b"/>
            <a:pathLst>
              <a:path h="2366645">
                <a:moveTo>
                  <a:pt x="0" y="0"/>
                </a:moveTo>
                <a:lnTo>
                  <a:pt x="0" y="2366420"/>
                </a:lnTo>
              </a:path>
            </a:pathLst>
          </a:custGeom>
          <a:ln w="31412">
            <a:solidFill>
              <a:srgbClr val="FBCE07"/>
            </a:solidFill>
          </a:ln>
        </p:spPr>
        <p:txBody>
          <a:bodyPr wrap="square" lIns="0" tIns="0" rIns="0" bIns="0" rtlCol="0">
            <a:noAutofit/>
          </a:bodyPr>
          <a:lstStyle/>
          <a:p>
            <a:endParaRPr/>
          </a:p>
        </p:txBody>
      </p:sp>
      <p:sp>
        <p:nvSpPr>
          <p:cNvPr id="4" name="object 4"/>
          <p:cNvSpPr/>
          <p:nvPr/>
        </p:nvSpPr>
        <p:spPr>
          <a:xfrm flipH="1">
            <a:off x="10052050" y="9716981"/>
            <a:ext cx="0" cy="1586865"/>
          </a:xfrm>
          <a:custGeom>
            <a:avLst/>
            <a:gdLst/>
            <a:ahLst/>
            <a:cxnLst/>
            <a:rect l="l" t="t" r="r" b="b"/>
            <a:pathLst>
              <a:path h="1586865">
                <a:moveTo>
                  <a:pt x="0" y="0"/>
                </a:moveTo>
                <a:lnTo>
                  <a:pt x="0" y="1586339"/>
                </a:lnTo>
              </a:path>
            </a:pathLst>
          </a:custGeom>
          <a:ln w="31412">
            <a:solidFill>
              <a:srgbClr val="FBCE07"/>
            </a:solidFill>
          </a:ln>
        </p:spPr>
        <p:txBody>
          <a:bodyPr wrap="square" lIns="0" tIns="0" rIns="0" bIns="0" rtlCol="0">
            <a:noAutofit/>
          </a:bodyPr>
          <a:lstStyle/>
          <a:p>
            <a:endParaRPr/>
          </a:p>
        </p:txBody>
      </p:sp>
      <p:sp>
        <p:nvSpPr>
          <p:cNvPr id="5" name="object 5"/>
          <p:cNvSpPr/>
          <p:nvPr/>
        </p:nvSpPr>
        <p:spPr>
          <a:xfrm>
            <a:off x="628253" y="1900947"/>
            <a:ext cx="6182272" cy="4332552"/>
          </a:xfrm>
          <a:prstGeom prst="rect">
            <a:avLst/>
          </a:prstGeom>
          <a:blipFill>
            <a:blip r:embed="rId3"/>
            <a:stretch>
              <a:fillRect/>
            </a:stretch>
          </a:blipFill>
        </p:spPr>
        <p:txBody>
          <a:bodyPr wrap="square" lIns="0" tIns="0" rIns="0" bIns="0" rtlCol="0">
            <a:noAutofit/>
          </a:bodyPr>
          <a:lstStyle/>
          <a:p>
            <a:endParaRPr/>
          </a:p>
        </p:txBody>
      </p:sp>
      <p:sp>
        <p:nvSpPr>
          <p:cNvPr id="6" name="object 6"/>
          <p:cNvSpPr/>
          <p:nvPr/>
        </p:nvSpPr>
        <p:spPr>
          <a:xfrm>
            <a:off x="6960908" y="1900947"/>
            <a:ext cx="6182282" cy="4332551"/>
          </a:xfrm>
          <a:prstGeom prst="rect">
            <a:avLst/>
          </a:prstGeom>
          <a:blipFill>
            <a:blip r:embed="rId4"/>
            <a:stretch>
              <a:fillRect/>
            </a:stretch>
          </a:blipFill>
        </p:spPr>
        <p:txBody>
          <a:bodyPr wrap="square" lIns="0" tIns="0" rIns="0" bIns="0" rtlCol="0">
            <a:noAutofit/>
          </a:bodyPr>
          <a:lstStyle/>
          <a:p>
            <a:endParaRPr/>
          </a:p>
        </p:txBody>
      </p:sp>
      <p:sp>
        <p:nvSpPr>
          <p:cNvPr id="7" name="object 7"/>
          <p:cNvSpPr/>
          <p:nvPr/>
        </p:nvSpPr>
        <p:spPr>
          <a:xfrm>
            <a:off x="13293564" y="1900947"/>
            <a:ext cx="6182282" cy="4332551"/>
          </a:xfrm>
          <a:prstGeom prst="rect">
            <a:avLst/>
          </a:prstGeom>
          <a:blipFill>
            <a:blip r:embed="rId5"/>
            <a:stretch>
              <a:fillRect/>
            </a:stretch>
          </a:blipFill>
        </p:spPr>
        <p:txBody>
          <a:bodyPr wrap="square" lIns="0" tIns="0" rIns="0" bIns="0" rtlCol="0">
            <a:noAutofit/>
          </a:bodyPr>
          <a:lstStyle/>
          <a:p>
            <a:endParaRPr/>
          </a:p>
        </p:txBody>
      </p:sp>
      <p:sp>
        <p:nvSpPr>
          <p:cNvPr id="8" name="object 8"/>
          <p:cNvSpPr txBox="1"/>
          <p:nvPr/>
        </p:nvSpPr>
        <p:spPr>
          <a:xfrm>
            <a:off x="994025" y="6416675"/>
            <a:ext cx="5341620" cy="3357650"/>
          </a:xfrm>
          <a:prstGeom prst="rect">
            <a:avLst/>
          </a:prstGeom>
        </p:spPr>
        <p:txBody>
          <a:bodyPr vert="horz" wrap="square" lIns="0" tIns="0" rIns="0" bIns="0" rtlCol="0">
            <a:noAutofit/>
          </a:bodyPr>
          <a:lstStyle/>
          <a:p>
            <a:pPr marL="12700" marR="6350" algn="ctr" rtl="0">
              <a:lnSpc>
                <a:spcPct val="101099"/>
              </a:lnSpc>
            </a:pPr>
            <a:r>
              <a:rPr lang="uk-UA" sz="1500" b="0" i="0" u="none" strike="noStrike" kern="0" dirty="0">
                <a:solidFill>
                  <a:srgbClr val="595959"/>
                </a:solidFill>
                <a:highlight>
                  <a:srgbClr val="000000">
                    <a:alpha val="0"/>
                  </a:srgbClr>
                </a:highlight>
                <a:latin typeface="Arial"/>
                <a:cs typeface="Arial"/>
              </a:rPr>
              <a:t>Стратегія Прискорюючи Прогрес сприяє покращенню матеріального становища наших акціонерів за рахунок акцій і </a:t>
            </a:r>
            <a:r>
              <a:rPr lang="uk-UA" sz="1500" kern="0" dirty="0">
                <a:solidFill>
                  <a:srgbClr val="595959"/>
                </a:solidFill>
                <a:highlight>
                  <a:srgbClr val="000000">
                    <a:alpha val="0"/>
                  </a:srgbClr>
                </a:highlight>
                <a:latin typeface="Arial"/>
                <a:cs typeface="Arial"/>
              </a:rPr>
              <a:t>дивідендів. У такий спосіб ми підтримуємо ощадні та пенсійні фонди мільйонів людей у всьому світі.</a:t>
            </a:r>
            <a:endParaRPr lang="ru-RU" sz="1500" kern="0" dirty="0">
              <a:solidFill>
                <a:srgbClr val="595959"/>
              </a:solidFill>
              <a:highlight>
                <a:srgbClr val="000000">
                  <a:alpha val="0"/>
                </a:srgbClr>
              </a:highlight>
              <a:latin typeface="Arial"/>
              <a:cs typeface="Arial"/>
            </a:endParaRPr>
          </a:p>
          <a:p>
            <a:pPr marL="12700" marR="6350" algn="ctr">
              <a:lnSpc>
                <a:spcPct val="101099"/>
              </a:lnSpc>
            </a:pPr>
            <a:endParaRPr lang="ru-RU" sz="1500" kern="0" dirty="0">
              <a:solidFill>
                <a:srgbClr val="595959"/>
              </a:solidFill>
              <a:highlight>
                <a:srgbClr val="000000">
                  <a:alpha val="0"/>
                </a:srgbClr>
              </a:highlight>
              <a:latin typeface="Arial"/>
              <a:cs typeface="Arial"/>
            </a:endParaRPr>
          </a:p>
          <a:p>
            <a:pPr marL="12700" marR="6350" indent="-635" algn="ctr" rtl="0">
              <a:lnSpc>
                <a:spcPct val="101099"/>
              </a:lnSpc>
            </a:pPr>
            <a:r>
              <a:rPr lang="uk-UA" sz="1500" kern="0" dirty="0">
                <a:solidFill>
                  <a:srgbClr val="595959"/>
                </a:solidFill>
                <a:highlight>
                  <a:srgbClr val="000000">
                    <a:alpha val="0"/>
                  </a:srgbClr>
                </a:highlight>
                <a:latin typeface="Arial"/>
                <a:cs typeface="Arial"/>
              </a:rPr>
              <a:t>Ми плануємо забезпечити високі показники прибутковості, застосовуючи динамічний підхід до нашого бізнес-портфеля. Тобто ми й далі забезпечуватимемо енергію, необхідну сьогодні у світі, інвестуючи насамперед в більш  екологічні енергетичні рішення.</a:t>
            </a:r>
          </a:p>
          <a:p>
            <a:pPr marL="12700" marR="6350" indent="-635" algn="ctr">
              <a:lnSpc>
                <a:spcPct val="101099"/>
              </a:lnSpc>
            </a:pPr>
            <a:endParaRPr lang="en-US" sz="1500" kern="0" dirty="0">
              <a:solidFill>
                <a:srgbClr val="595959"/>
              </a:solidFill>
              <a:highlight>
                <a:srgbClr val="000000">
                  <a:alpha val="0"/>
                </a:srgbClr>
              </a:highlight>
              <a:latin typeface="Arial"/>
              <a:cs typeface="Arial"/>
            </a:endParaRPr>
          </a:p>
          <a:p>
            <a:pPr marL="12700" marR="6350" indent="-635" algn="ctr" rtl="0">
              <a:lnSpc>
                <a:spcPct val="101099"/>
              </a:lnSpc>
            </a:pPr>
            <a:r>
              <a:rPr lang="uk-UA" sz="1500" kern="0" dirty="0">
                <a:solidFill>
                  <a:srgbClr val="595959"/>
                </a:solidFill>
                <a:highlight>
                  <a:srgbClr val="000000">
                    <a:alpha val="0"/>
                  </a:srgbClr>
                </a:highlight>
                <a:latin typeface="Arial"/>
                <a:cs typeface="Arial"/>
              </a:rPr>
              <a:t>Водночас ми підтримуватимемо фінансову дисципліну та бездоганні балансові показники задля стабільного, стійкого становища нашої компанії та готовності реалізувати можливості, які з'являються під час переходу на нові джерела енергії.</a:t>
            </a:r>
            <a:endParaRPr lang="en-US" sz="1500" kern="0" dirty="0">
              <a:solidFill>
                <a:srgbClr val="595959"/>
              </a:solidFill>
              <a:highlight>
                <a:srgbClr val="000000">
                  <a:alpha val="0"/>
                </a:srgbClr>
              </a:highlight>
              <a:latin typeface="Arial"/>
              <a:cs typeface="Arial"/>
            </a:endParaRPr>
          </a:p>
        </p:txBody>
      </p:sp>
      <p:sp>
        <p:nvSpPr>
          <p:cNvPr id="11" name="object 11"/>
          <p:cNvSpPr txBox="1"/>
          <p:nvPr/>
        </p:nvSpPr>
        <p:spPr>
          <a:xfrm>
            <a:off x="6623054" y="6416675"/>
            <a:ext cx="6670506" cy="2875852"/>
          </a:xfrm>
          <a:prstGeom prst="rect">
            <a:avLst/>
          </a:prstGeom>
        </p:spPr>
        <p:txBody>
          <a:bodyPr vert="horz" wrap="square" lIns="0" tIns="0" rIns="0" bIns="0" rtlCol="0">
            <a:noAutofit/>
          </a:bodyPr>
          <a:lstStyle/>
          <a:p>
            <a:pPr marL="12700" marR="6350" indent="-635" algn="ctr">
              <a:lnSpc>
                <a:spcPts val="1700"/>
              </a:lnSpc>
            </a:pPr>
            <a:r>
              <a:rPr lang="uk-UA" sz="1500" kern="0" dirty="0">
                <a:solidFill>
                  <a:srgbClr val="595959"/>
                </a:solidFill>
                <a:highlight>
                  <a:srgbClr val="000000">
                    <a:alpha val="0"/>
                  </a:srgbClr>
                </a:highlight>
                <a:latin typeface="Arial"/>
                <a:cs typeface="Arial"/>
              </a:rPr>
              <a:t>Нині компанія має чимало сильних сторін. Серед них — продуктивність наших відносин із клієнтами, торговельна діяльність світового рівня та інтегрована бізнес-модель, у межах якої здійснюється виробництво, закупівля, збут, транспортування та продаж енергетичних ресурсів у всьому світі.</a:t>
            </a:r>
            <a:endParaRPr lang="ru-RU" sz="1500" kern="0" dirty="0">
              <a:solidFill>
                <a:srgbClr val="595959"/>
              </a:solidFill>
              <a:highlight>
                <a:srgbClr val="000000">
                  <a:alpha val="0"/>
                </a:srgbClr>
              </a:highlight>
              <a:latin typeface="Arial"/>
              <a:cs typeface="Arial"/>
            </a:endParaRPr>
          </a:p>
          <a:p>
            <a:pPr marL="12700" marR="6350" indent="-635" algn="ctr">
              <a:lnSpc>
                <a:spcPts val="1700"/>
              </a:lnSpc>
            </a:pPr>
            <a:endParaRPr lang="ru-RU" sz="1500" kern="0" dirty="0">
              <a:solidFill>
                <a:srgbClr val="595959"/>
              </a:solidFill>
              <a:highlight>
                <a:srgbClr val="000000">
                  <a:alpha val="0"/>
                </a:srgbClr>
              </a:highlight>
              <a:latin typeface="Arial"/>
              <a:cs typeface="Arial"/>
            </a:endParaRPr>
          </a:p>
          <a:p>
            <a:pPr marL="12700" marR="6350" indent="-635" algn="ctr" rtl="0">
              <a:lnSpc>
                <a:spcPts val="1700"/>
              </a:lnSpc>
            </a:pPr>
            <a:r>
              <a:rPr lang="uk-UA" sz="1500" kern="0" dirty="0">
                <a:solidFill>
                  <a:srgbClr val="595959"/>
                </a:solidFill>
                <a:highlight>
                  <a:srgbClr val="000000">
                    <a:alpha val="0"/>
                  </a:srgbClr>
                </a:highlight>
                <a:latin typeface="Arial"/>
                <a:cs typeface="Arial"/>
              </a:rPr>
              <a:t>Наша діяльність базується на цих сильних сторонах, які допомагають трансформувати компанію у трьох основних сегментах нашого бізнесу — «Зростання» (</a:t>
            </a:r>
            <a:r>
              <a:rPr lang="uk-UA" sz="1500" kern="0" dirty="0" err="1">
                <a:solidFill>
                  <a:srgbClr val="595959"/>
                </a:solidFill>
                <a:highlight>
                  <a:srgbClr val="000000">
                    <a:alpha val="0"/>
                  </a:srgbClr>
                </a:highlight>
                <a:latin typeface="Arial"/>
                <a:cs typeface="Arial"/>
              </a:rPr>
              <a:t>Growth</a:t>
            </a:r>
            <a:r>
              <a:rPr lang="uk-UA" sz="1500" kern="0" dirty="0">
                <a:solidFill>
                  <a:srgbClr val="595959"/>
                </a:solidFill>
                <a:highlight>
                  <a:srgbClr val="000000">
                    <a:alpha val="0"/>
                  </a:srgbClr>
                </a:highlight>
                <a:latin typeface="Arial"/>
                <a:cs typeface="Arial"/>
              </a:rPr>
              <a:t>), «Перехід» (</a:t>
            </a:r>
            <a:r>
              <a:rPr lang="uk-UA" sz="1500" kern="0" dirty="0" err="1">
                <a:solidFill>
                  <a:srgbClr val="595959"/>
                </a:solidFill>
                <a:highlight>
                  <a:srgbClr val="000000">
                    <a:alpha val="0"/>
                  </a:srgbClr>
                </a:highlight>
                <a:latin typeface="Arial"/>
                <a:cs typeface="Arial"/>
              </a:rPr>
              <a:t>Transition</a:t>
            </a:r>
            <a:r>
              <a:rPr lang="uk-UA" sz="1500" kern="0" dirty="0">
                <a:solidFill>
                  <a:srgbClr val="595959"/>
                </a:solidFill>
                <a:highlight>
                  <a:srgbClr val="000000">
                    <a:alpha val="0"/>
                  </a:srgbClr>
                </a:highlight>
                <a:latin typeface="Arial"/>
                <a:cs typeface="Arial"/>
              </a:rPr>
              <a:t>) та «Розвідка й видобуток» (</a:t>
            </a:r>
            <a:r>
              <a:rPr lang="uk-UA" sz="1500" kern="0" dirty="0" err="1">
                <a:solidFill>
                  <a:srgbClr val="595959"/>
                </a:solidFill>
                <a:highlight>
                  <a:srgbClr val="000000">
                    <a:alpha val="0"/>
                  </a:srgbClr>
                </a:highlight>
                <a:latin typeface="Arial"/>
                <a:cs typeface="Arial"/>
              </a:rPr>
              <a:t>Upstream</a:t>
            </a:r>
            <a:r>
              <a:rPr lang="uk-UA" sz="1500" kern="0" dirty="0">
                <a:solidFill>
                  <a:srgbClr val="595959"/>
                </a:solidFill>
                <a:highlight>
                  <a:srgbClr val="000000">
                    <a:alpha val="0"/>
                  </a:srgbClr>
                </a:highlight>
                <a:latin typeface="Arial"/>
                <a:cs typeface="Arial"/>
              </a:rPr>
              <a:t>). Сегмент «Зростання» включає у себе сервісні станції, пальне для комерційних клієнтів, енергію, водень, </a:t>
            </a:r>
            <a:r>
              <a:rPr lang="uk-UA" sz="1500" kern="0" dirty="0" err="1">
                <a:solidFill>
                  <a:srgbClr val="595959"/>
                </a:solidFill>
                <a:highlight>
                  <a:srgbClr val="000000">
                    <a:alpha val="0"/>
                  </a:srgbClr>
                </a:highlight>
                <a:latin typeface="Arial"/>
                <a:cs typeface="Arial"/>
              </a:rPr>
              <a:t>біопальне</a:t>
            </a:r>
            <a:r>
              <a:rPr lang="uk-UA" sz="1500" kern="0" dirty="0">
                <a:solidFill>
                  <a:srgbClr val="595959"/>
                </a:solidFill>
                <a:highlight>
                  <a:srgbClr val="000000">
                    <a:alpha val="0"/>
                  </a:srgbClr>
                </a:highlight>
                <a:latin typeface="Arial"/>
                <a:cs typeface="Arial"/>
              </a:rPr>
              <a:t>, підзарядку електромобілів, екологічні рішення, а також технології захоплення </a:t>
            </a:r>
            <a:r>
              <a:rPr lang="uk-UA" sz="1500" b="0" i="0" u="none" strike="noStrike" kern="0" dirty="0">
                <a:solidFill>
                  <a:srgbClr val="595959"/>
                </a:solidFill>
                <a:highlight>
                  <a:srgbClr val="000000">
                    <a:alpha val="0"/>
                  </a:srgbClr>
                </a:highlight>
                <a:latin typeface="Arial"/>
                <a:cs typeface="Arial"/>
              </a:rPr>
              <a:t>та зберігання вуглецю. Він зосереджений на роботі з клієнтами для прискорення переходу на діяльність із нульовим рівнем викидів.</a:t>
            </a:r>
            <a:endParaRPr lang="en-US" sz="1550" kern="0" dirty="0">
              <a:latin typeface="Arial"/>
              <a:cs typeface="Arial"/>
            </a:endParaRPr>
          </a:p>
        </p:txBody>
      </p:sp>
      <p:sp>
        <p:nvSpPr>
          <p:cNvPr id="13" name="object 13"/>
          <p:cNvSpPr txBox="1"/>
          <p:nvPr/>
        </p:nvSpPr>
        <p:spPr>
          <a:xfrm>
            <a:off x="13293564" y="6416675"/>
            <a:ext cx="6182282" cy="2153154"/>
          </a:xfrm>
          <a:prstGeom prst="rect">
            <a:avLst/>
          </a:prstGeom>
        </p:spPr>
        <p:txBody>
          <a:bodyPr vert="horz" wrap="square" lIns="0" tIns="0" rIns="0" bIns="0" rtlCol="0">
            <a:noAutofit/>
          </a:bodyPr>
          <a:lstStyle/>
          <a:p>
            <a:pPr marL="12065" marR="6350" algn="ctr" rtl="0">
              <a:lnSpc>
                <a:spcPct val="101099"/>
              </a:lnSpc>
            </a:pPr>
            <a:r>
              <a:rPr lang="uk-UA" sz="1500" b="0" i="0" u="sng" strike="noStrike" kern="0" dirty="0">
                <a:solidFill>
                  <a:schemeClr val="accent3">
                    <a:lumMod val="75000"/>
                  </a:schemeClr>
                </a:solidFill>
                <a:highlight>
                  <a:srgbClr val="000000">
                    <a:alpha val="0"/>
                  </a:srgbClr>
                </a:highlight>
                <a:latin typeface="Arial"/>
                <a:cs typeface="Arial"/>
              </a:rPr>
              <a:t>С</a:t>
            </a:r>
            <a:r>
              <a:rPr lang="uk-UA" sz="1500" b="0" i="0" u="none" strike="noStrike" kern="0" dirty="0">
                <a:solidFill>
                  <a:srgbClr val="595959"/>
                </a:solidFill>
                <a:highlight>
                  <a:srgbClr val="000000">
                    <a:alpha val="0"/>
                  </a:srgbClr>
                </a:highlight>
                <a:latin typeface="Arial"/>
                <a:cs typeface="Arial"/>
              </a:rPr>
              <a:t>егмент «</a:t>
            </a:r>
            <a:r>
              <a:rPr lang="uk-UA" sz="1500" kern="0" dirty="0">
                <a:solidFill>
                  <a:srgbClr val="595959"/>
                </a:solidFill>
                <a:highlight>
                  <a:srgbClr val="000000">
                    <a:alpha val="0"/>
                  </a:srgbClr>
                </a:highlight>
                <a:latin typeface="Arial"/>
                <a:cs typeface="Arial"/>
              </a:rPr>
              <a:t>Перехід» (</a:t>
            </a:r>
            <a:r>
              <a:rPr lang="uk-UA" sz="1500" kern="0" dirty="0" err="1">
                <a:solidFill>
                  <a:srgbClr val="595959"/>
                </a:solidFill>
                <a:highlight>
                  <a:srgbClr val="000000">
                    <a:alpha val="0"/>
                  </a:srgbClr>
                </a:highlight>
                <a:latin typeface="Arial"/>
                <a:cs typeface="Arial"/>
              </a:rPr>
              <a:t>Transition</a:t>
            </a:r>
            <a:r>
              <a:rPr lang="uk-UA" sz="1500" kern="0" dirty="0">
                <a:solidFill>
                  <a:srgbClr val="595959"/>
                </a:solidFill>
                <a:highlight>
                  <a:srgbClr val="000000">
                    <a:alpha val="0"/>
                  </a:srgbClr>
                </a:highlight>
                <a:latin typeface="Arial"/>
                <a:cs typeface="Arial"/>
              </a:rPr>
              <a:t>) включає у себе «Природний газ» (</a:t>
            </a:r>
            <a:r>
              <a:rPr lang="uk-UA" sz="1500" kern="0" dirty="0" err="1">
                <a:solidFill>
                  <a:srgbClr val="595959"/>
                </a:solidFill>
                <a:highlight>
                  <a:srgbClr val="000000">
                    <a:alpha val="0"/>
                  </a:srgbClr>
                </a:highlight>
                <a:latin typeface="Arial"/>
                <a:cs typeface="Arial"/>
              </a:rPr>
              <a:t>Integrated</a:t>
            </a:r>
            <a:r>
              <a:rPr lang="uk-UA" sz="1500" kern="0" dirty="0">
                <a:solidFill>
                  <a:srgbClr val="595959"/>
                </a:solidFill>
                <a:highlight>
                  <a:srgbClr val="000000">
                    <a:alpha val="0"/>
                  </a:srgbClr>
                </a:highlight>
                <a:latin typeface="Arial"/>
                <a:cs typeface="Arial"/>
              </a:rPr>
              <a:t> </a:t>
            </a:r>
            <a:r>
              <a:rPr lang="uk-UA" sz="1500" kern="0" dirty="0" err="1">
                <a:solidFill>
                  <a:srgbClr val="595959"/>
                </a:solidFill>
                <a:highlight>
                  <a:srgbClr val="000000">
                    <a:alpha val="0"/>
                  </a:srgbClr>
                </a:highlight>
                <a:latin typeface="Arial"/>
                <a:cs typeface="Arial"/>
              </a:rPr>
              <a:t>Gas</a:t>
            </a:r>
            <a:r>
              <a:rPr lang="uk-UA" sz="1500" kern="0" dirty="0">
                <a:solidFill>
                  <a:srgbClr val="595959"/>
                </a:solidFill>
                <a:highlight>
                  <a:srgbClr val="000000">
                    <a:alpha val="0"/>
                  </a:srgbClr>
                </a:highlight>
                <a:latin typeface="Arial"/>
                <a:cs typeface="Arial"/>
              </a:rPr>
              <a:t>) і «Хімічні речовини та продукцію» (</a:t>
            </a:r>
            <a:r>
              <a:rPr lang="uk-UA" sz="1500" kern="0" dirty="0" err="1">
                <a:solidFill>
                  <a:srgbClr val="595959"/>
                </a:solidFill>
                <a:highlight>
                  <a:srgbClr val="000000">
                    <a:alpha val="0"/>
                  </a:srgbClr>
                </a:highlight>
                <a:latin typeface="Arial"/>
                <a:cs typeface="Arial"/>
              </a:rPr>
              <a:t>Chemicals</a:t>
            </a:r>
            <a:r>
              <a:rPr lang="uk-UA" sz="1500" kern="0" dirty="0">
                <a:solidFill>
                  <a:srgbClr val="595959"/>
                </a:solidFill>
                <a:highlight>
                  <a:srgbClr val="000000">
                    <a:alpha val="0"/>
                  </a:srgbClr>
                </a:highlight>
                <a:latin typeface="Arial"/>
                <a:cs typeface="Arial"/>
              </a:rPr>
              <a:t> </a:t>
            </a:r>
            <a:r>
              <a:rPr lang="uk-UA" sz="1500" kern="0" dirty="0" err="1">
                <a:solidFill>
                  <a:srgbClr val="595959"/>
                </a:solidFill>
                <a:highlight>
                  <a:srgbClr val="000000">
                    <a:alpha val="0"/>
                  </a:srgbClr>
                </a:highlight>
                <a:latin typeface="Arial"/>
                <a:cs typeface="Arial"/>
              </a:rPr>
              <a:t>and</a:t>
            </a:r>
            <a:r>
              <a:rPr lang="uk-UA" sz="1500" kern="0" dirty="0">
                <a:solidFill>
                  <a:srgbClr val="595959"/>
                </a:solidFill>
                <a:highlight>
                  <a:srgbClr val="000000">
                    <a:alpha val="0"/>
                  </a:srgbClr>
                </a:highlight>
                <a:latin typeface="Arial"/>
                <a:cs typeface="Arial"/>
              </a:rPr>
              <a:t> </a:t>
            </a:r>
            <a:r>
              <a:rPr lang="uk-UA" sz="1500" kern="0" dirty="0" err="1">
                <a:solidFill>
                  <a:srgbClr val="595959"/>
                </a:solidFill>
                <a:highlight>
                  <a:srgbClr val="000000">
                    <a:alpha val="0"/>
                  </a:srgbClr>
                </a:highlight>
                <a:latin typeface="Arial"/>
                <a:cs typeface="Arial"/>
              </a:rPr>
              <a:t>Products</a:t>
            </a:r>
            <a:r>
              <a:rPr lang="uk-UA" sz="1500" kern="0" dirty="0">
                <a:solidFill>
                  <a:srgbClr val="595959"/>
                </a:solidFill>
                <a:highlight>
                  <a:srgbClr val="000000">
                    <a:alpha val="0"/>
                  </a:srgbClr>
                </a:highlight>
                <a:latin typeface="Arial"/>
                <a:cs typeface="Arial"/>
              </a:rPr>
              <a:t>), а також забезпечує стабільний грошовий потік. Сегмент «Розвідка й видобуток» (Upstream) забезпечує кошти та прибутки, необхідні для фінансування виплат акціонерам і модернізацію нашої компанії, забезпечуючи життєво важливе постачання нафти й природного газу.</a:t>
            </a:r>
            <a:endParaRPr lang="ru-RU" sz="1500" kern="0" dirty="0">
              <a:solidFill>
                <a:srgbClr val="595959"/>
              </a:solidFill>
              <a:highlight>
                <a:srgbClr val="000000">
                  <a:alpha val="0"/>
                </a:srgbClr>
              </a:highlight>
              <a:latin typeface="Arial"/>
              <a:cs typeface="Arial"/>
            </a:endParaRPr>
          </a:p>
          <a:p>
            <a:pPr marL="12065" marR="6350" algn="ctr">
              <a:lnSpc>
                <a:spcPct val="101099"/>
              </a:lnSpc>
            </a:pPr>
            <a:endParaRPr lang="ru-RU" sz="1500" kern="0" dirty="0">
              <a:solidFill>
                <a:srgbClr val="595959"/>
              </a:solidFill>
              <a:highlight>
                <a:srgbClr val="000000">
                  <a:alpha val="0"/>
                </a:srgbClr>
              </a:highlight>
              <a:latin typeface="Arial"/>
              <a:cs typeface="Arial"/>
            </a:endParaRPr>
          </a:p>
          <a:p>
            <a:pPr marL="12065" marR="6350" algn="ctr" rtl="0">
              <a:lnSpc>
                <a:spcPct val="101099"/>
              </a:lnSpc>
            </a:pPr>
            <a:r>
              <a:rPr lang="uk-UA" sz="1500" kern="0" dirty="0">
                <a:solidFill>
                  <a:srgbClr val="595959"/>
                </a:solidFill>
                <a:highlight>
                  <a:srgbClr val="000000">
                    <a:alpha val="0"/>
                  </a:srgbClr>
                </a:highlight>
                <a:latin typeface="Arial"/>
                <a:cs typeface="Arial"/>
              </a:rPr>
              <a:t>Із застосуванням динамічного підходу до нашого портфеля активів і підтриманням фінансової дисципліни та бездоганних балансових показників ми й далі будемо привабливим об'єктом інвестицій для наших акціонерів.</a:t>
            </a:r>
            <a:endParaRPr lang="en-US" sz="1500" kern="0" dirty="0">
              <a:solidFill>
                <a:srgbClr val="595959"/>
              </a:solidFill>
              <a:highlight>
                <a:srgbClr val="000000">
                  <a:alpha val="0"/>
                </a:srgbClr>
              </a:highlight>
              <a:latin typeface="Arial"/>
              <a:cs typeface="Aria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8" cy="11308556"/>
          </a:xfrm>
          <a:prstGeom prst="rect">
            <a:avLst/>
          </a:prstGeom>
          <a:blipFill>
            <a:blip r:embed="rId2"/>
            <a:stretch>
              <a:fillRect/>
            </a:stretch>
          </a:blipFill>
        </p:spPr>
        <p:txBody>
          <a:bodyPr wrap="square" lIns="0" tIns="0" rIns="0" bIns="0" rtlCol="0">
            <a:noAutofit/>
          </a:bodyPr>
          <a:lstStyle/>
          <a:p>
            <a:endParaRPr/>
          </a:p>
        </p:txBody>
      </p:sp>
      <p:sp>
        <p:nvSpPr>
          <p:cNvPr id="3" name="object 3"/>
          <p:cNvSpPr txBox="1"/>
          <p:nvPr/>
        </p:nvSpPr>
        <p:spPr>
          <a:xfrm>
            <a:off x="6444934" y="5561873"/>
            <a:ext cx="7141208" cy="238527"/>
          </a:xfrm>
          <a:prstGeom prst="rect">
            <a:avLst/>
          </a:prstGeom>
        </p:spPr>
        <p:txBody>
          <a:bodyPr vert="horz" wrap="square" lIns="0" tIns="0" rIns="0" bIns="0" rtlCol="0">
            <a:noAutofit/>
          </a:bodyPr>
          <a:lstStyle/>
          <a:p>
            <a:pPr marL="12700" algn="ctr" rtl="0">
              <a:lnSpc>
                <a:spcPct val="100000"/>
              </a:lnSpc>
            </a:pPr>
            <a:r>
              <a:rPr lang="uk-UA" sz="1600" b="1" kern="0" dirty="0">
                <a:solidFill>
                  <a:srgbClr val="595959"/>
                </a:solidFill>
                <a:highlight>
                  <a:srgbClr val="000000">
                    <a:alpha val="0"/>
                  </a:srgbClr>
                </a:highlight>
                <a:latin typeface="Arial Black" panose="020B0A04020102020204" pitchFamily="34" charset="0"/>
                <a:cs typeface="Arial"/>
              </a:rPr>
              <a:t>ЯК </a:t>
            </a:r>
            <a:r>
              <a:rPr lang="en-US" sz="1600" b="1" kern="0" dirty="0">
                <a:solidFill>
                  <a:srgbClr val="595959"/>
                </a:solidFill>
                <a:highlight>
                  <a:srgbClr val="000000">
                    <a:alpha val="0"/>
                  </a:srgbClr>
                </a:highlight>
                <a:latin typeface="Arial Black" panose="020B0A04020102020204" pitchFamily="34" charset="0"/>
                <a:cs typeface="Arial"/>
              </a:rPr>
              <a:t>SHELL </a:t>
            </a:r>
            <a:r>
              <a:rPr lang="uk-UA" sz="1600" b="1" i="0" u="none" strike="noStrike" kern="0" dirty="0">
                <a:solidFill>
                  <a:srgbClr val="595959"/>
                </a:solidFill>
                <a:highlight>
                  <a:srgbClr val="000000">
                    <a:alpha val="0"/>
                  </a:srgbClr>
                </a:highlight>
                <a:latin typeface="Arial Black" panose="020B0A04020102020204" pitchFamily="34" charset="0"/>
                <a:cs typeface="Arial"/>
              </a:rPr>
              <a:t>СТВОРЮЄ ЦІННІСТЬ ДЛЯ АКЦІОНЕРІВ</a:t>
            </a:r>
            <a:endParaRPr sz="1600" kern="0" dirty="0">
              <a:latin typeface="Arial Black" panose="020B0A04020102020204" pitchFamily="34" charset="0"/>
              <a:cs typeface="Arial"/>
            </a:endParaRPr>
          </a:p>
        </p:txBody>
      </p:sp>
      <p:sp>
        <p:nvSpPr>
          <p:cNvPr id="4" name="object 4"/>
          <p:cNvSpPr/>
          <p:nvPr/>
        </p:nvSpPr>
        <p:spPr>
          <a:xfrm flipH="1">
            <a:off x="9984682" y="5235"/>
            <a:ext cx="0" cy="5154930"/>
          </a:xfrm>
          <a:custGeom>
            <a:avLst/>
            <a:gdLst/>
            <a:ahLst/>
            <a:cxnLst/>
            <a:rect l="l" t="t" r="r" b="b"/>
            <a:pathLst>
              <a:path h="5154930">
                <a:moveTo>
                  <a:pt x="0" y="0"/>
                </a:moveTo>
                <a:lnTo>
                  <a:pt x="0" y="5154733"/>
                </a:lnTo>
              </a:path>
            </a:pathLst>
          </a:custGeom>
          <a:ln w="31412">
            <a:solidFill>
              <a:srgbClr val="FBCE07"/>
            </a:solidFill>
          </a:ln>
        </p:spPr>
        <p:txBody>
          <a:bodyPr wrap="square" lIns="0" tIns="0" rIns="0" bIns="0" rtlCol="0">
            <a:noAutofit/>
          </a:bodyPr>
          <a:lstStyle/>
          <a:p>
            <a:endParaRPr/>
          </a:p>
        </p:txBody>
      </p:sp>
      <p:sp>
        <p:nvSpPr>
          <p:cNvPr id="5" name="object 5"/>
          <p:cNvSpPr/>
          <p:nvPr/>
        </p:nvSpPr>
        <p:spPr>
          <a:xfrm>
            <a:off x="6444934" y="5144262"/>
            <a:ext cx="7141209" cy="1020444"/>
          </a:xfrm>
          <a:custGeom>
            <a:avLst/>
            <a:gdLst/>
            <a:ahLst/>
            <a:cxnLst/>
            <a:rect l="l" t="t" r="r" b="b"/>
            <a:pathLst>
              <a:path w="7141209" h="1020444">
                <a:moveTo>
                  <a:pt x="0" y="1020031"/>
                </a:moveTo>
                <a:lnTo>
                  <a:pt x="7140934" y="1020031"/>
                </a:lnTo>
                <a:lnTo>
                  <a:pt x="7140934" y="0"/>
                </a:lnTo>
                <a:lnTo>
                  <a:pt x="0" y="0"/>
                </a:lnTo>
                <a:lnTo>
                  <a:pt x="0" y="1020031"/>
                </a:lnTo>
                <a:close/>
              </a:path>
            </a:pathLst>
          </a:custGeom>
          <a:ln w="31412">
            <a:solidFill>
              <a:srgbClr val="FBCE07"/>
            </a:solidFill>
          </a:ln>
        </p:spPr>
        <p:txBody>
          <a:bodyPr wrap="square" lIns="0" tIns="0" rIns="0" bIns="0" rtlCol="0">
            <a:noAutofit/>
          </a:bodyPr>
          <a:lstStyle/>
          <a:p>
            <a:endParaRPr/>
          </a:p>
        </p:txBody>
      </p:sp>
      <p:sp>
        <p:nvSpPr>
          <p:cNvPr id="6" name="object 6"/>
          <p:cNvSpPr txBox="1"/>
          <p:nvPr/>
        </p:nvSpPr>
        <p:spPr>
          <a:xfrm>
            <a:off x="6444934" y="8645342"/>
            <a:ext cx="3375905" cy="176972"/>
          </a:xfrm>
          <a:prstGeom prst="rect">
            <a:avLst/>
          </a:prstGeom>
        </p:spPr>
        <p:txBody>
          <a:bodyPr vert="horz" wrap="square" lIns="0" tIns="0" rIns="0" bIns="0" rtlCol="0">
            <a:noAutofit/>
          </a:bodyPr>
          <a:lstStyle/>
          <a:p>
            <a:pPr marL="12700" rtl="0">
              <a:lnSpc>
                <a:spcPct val="100000"/>
              </a:lnSpc>
            </a:pPr>
            <a:r>
              <a:rPr lang="uk-UA" sz="1100" b="1" i="0" strike="noStrike" kern="0" dirty="0">
                <a:highlight>
                  <a:srgbClr val="000000">
                    <a:alpha val="0"/>
                  </a:srgbClr>
                </a:highlight>
                <a:latin typeface="Arial Black" panose="020B0A04020102020204" pitchFamily="34" charset="0"/>
                <a:cs typeface="Arial"/>
                <a:hlinkClick r:id="rId3">
                  <a:extLst>
                    <a:ext uri="{A12FA001-AC4F-418D-AE19-62706E023703}">
                      <ahyp:hlinkClr xmlns:ahyp="http://schemas.microsoft.com/office/drawing/2018/hyperlinkcolor" val="tx"/>
                    </a:ext>
                  </a:extLst>
                </a:hlinkClick>
              </a:rPr>
              <a:t>ПРЕЗЕНТАЦІЯ ДО ДНЯ СТРАТЕГІЙ 2021</a:t>
            </a:r>
            <a:endParaRPr sz="1150" kern="0" dirty="0">
              <a:latin typeface="Arial Black" panose="020B0A04020102020204" pitchFamily="34" charset="0"/>
              <a:cs typeface="Arial"/>
            </a:endParaRPr>
          </a:p>
        </p:txBody>
      </p:sp>
      <p:sp>
        <p:nvSpPr>
          <p:cNvPr id="7" name="object 7"/>
          <p:cNvSpPr txBox="1"/>
          <p:nvPr/>
        </p:nvSpPr>
        <p:spPr>
          <a:xfrm>
            <a:off x="10283263" y="8645342"/>
            <a:ext cx="2559015" cy="176972"/>
          </a:xfrm>
          <a:prstGeom prst="rect">
            <a:avLst/>
          </a:prstGeom>
        </p:spPr>
        <p:txBody>
          <a:bodyPr vert="horz" wrap="square" lIns="0" tIns="0" rIns="0" bIns="0" rtlCol="0">
            <a:noAutofit/>
          </a:bodyPr>
          <a:lstStyle/>
          <a:p>
            <a:pPr marL="12700" algn="ctr" rtl="0">
              <a:lnSpc>
                <a:spcPct val="100000"/>
              </a:lnSpc>
            </a:pPr>
            <a:r>
              <a:rPr lang="uk-UA" sz="1100" b="1" i="0" strike="noStrike" kern="0" dirty="0">
                <a:highlight>
                  <a:srgbClr val="000000">
                    <a:alpha val="0"/>
                  </a:srgbClr>
                </a:highlight>
                <a:latin typeface="Arial Black" panose="020B0A04020102020204" pitchFamily="34" charset="0"/>
                <a:cs typeface="Arial"/>
                <a:hlinkClick r:id="rId4">
                  <a:extLst>
                    <a:ext uri="{A12FA001-AC4F-418D-AE19-62706E023703}">
                      <ahyp:hlinkClr xmlns:ahyp="http://schemas.microsoft.com/office/drawing/2018/hyperlinkcolor" val="tx"/>
                    </a:ext>
                  </a:extLst>
                </a:hlinkClick>
              </a:rPr>
              <a:t>ІНФОРМАЦІЯ ДЛЯ ІНВЕСТОРІВ</a:t>
            </a:r>
            <a:endParaRPr sz="1150" kern="0" dirty="0">
              <a:latin typeface="Arial Black" panose="020B0A04020102020204" pitchFamily="34" charset="0"/>
              <a:cs typeface="Arial"/>
            </a:endParaRPr>
          </a:p>
        </p:txBody>
      </p:sp>
      <p:sp>
        <p:nvSpPr>
          <p:cNvPr id="8" name="object 8"/>
          <p:cNvSpPr/>
          <p:nvPr/>
        </p:nvSpPr>
        <p:spPr>
          <a:xfrm>
            <a:off x="9880940" y="8657868"/>
            <a:ext cx="139700" cy="140970"/>
          </a:xfrm>
          <a:custGeom>
            <a:avLst/>
            <a:gdLst/>
            <a:ahLst/>
            <a:cxnLst/>
            <a:rect l="l" t="t" r="r" b="b"/>
            <a:pathLst>
              <a:path w="139700" h="140970">
                <a:moveTo>
                  <a:pt x="70270" y="140379"/>
                </a:moveTo>
                <a:lnTo>
                  <a:pt x="110318" y="127891"/>
                </a:lnTo>
                <a:lnTo>
                  <a:pt x="135789" y="95834"/>
                </a:lnTo>
                <a:lnTo>
                  <a:pt x="139635" y="82203"/>
                </a:lnTo>
                <a:lnTo>
                  <a:pt x="138725" y="65188"/>
                </a:lnTo>
                <a:lnTo>
                  <a:pt x="122522" y="24800"/>
                </a:lnTo>
                <a:lnTo>
                  <a:pt x="91106" y="2750"/>
                </a:lnTo>
                <a:lnTo>
                  <a:pt x="78362" y="0"/>
                </a:lnTo>
                <a:lnTo>
                  <a:pt x="62136" y="1173"/>
                </a:lnTo>
                <a:lnTo>
                  <a:pt x="23145" y="18740"/>
                </a:lnTo>
                <a:lnTo>
                  <a:pt x="2195" y="52004"/>
                </a:lnTo>
                <a:lnTo>
                  <a:pt x="0" y="65386"/>
                </a:lnTo>
                <a:lnTo>
                  <a:pt x="1345" y="80887"/>
                </a:lnTo>
                <a:lnTo>
                  <a:pt x="19991" y="118647"/>
                </a:lnTo>
                <a:lnTo>
                  <a:pt x="54802" y="138663"/>
                </a:lnTo>
                <a:lnTo>
                  <a:pt x="70270" y="140379"/>
                </a:lnTo>
                <a:close/>
              </a:path>
            </a:pathLst>
          </a:custGeom>
          <a:ln w="4701">
            <a:solidFill>
              <a:srgbClr val="595959"/>
            </a:solidFill>
          </a:ln>
        </p:spPr>
        <p:txBody>
          <a:bodyPr wrap="square" lIns="0" tIns="0" rIns="0" bIns="0" rtlCol="0">
            <a:noAutofit/>
          </a:bodyPr>
          <a:lstStyle/>
          <a:p>
            <a:endParaRPr/>
          </a:p>
        </p:txBody>
      </p:sp>
      <p:sp>
        <p:nvSpPr>
          <p:cNvPr id="9" name="object 9"/>
          <p:cNvSpPr txBox="1"/>
          <p:nvPr/>
        </p:nvSpPr>
        <p:spPr>
          <a:xfrm>
            <a:off x="9911888" y="8666874"/>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3"/>
              </a:rPr>
              <a:t>&gt;</a:t>
            </a:r>
            <a:endParaRPr sz="750">
              <a:latin typeface="Arial Unicode MS"/>
              <a:cs typeface="Arial Unicode MS"/>
            </a:endParaRPr>
          </a:p>
        </p:txBody>
      </p:sp>
      <p:sp>
        <p:nvSpPr>
          <p:cNvPr id="10" name="object 10"/>
          <p:cNvSpPr/>
          <p:nvPr/>
        </p:nvSpPr>
        <p:spPr>
          <a:xfrm>
            <a:off x="12900211" y="8657866"/>
            <a:ext cx="139700" cy="140970"/>
          </a:xfrm>
          <a:custGeom>
            <a:avLst/>
            <a:gdLst/>
            <a:ahLst/>
            <a:cxnLst/>
            <a:rect l="l" t="t" r="r" b="b"/>
            <a:pathLst>
              <a:path w="139700" h="140970">
                <a:moveTo>
                  <a:pt x="70281" y="140381"/>
                </a:moveTo>
                <a:lnTo>
                  <a:pt x="110328" y="127890"/>
                </a:lnTo>
                <a:lnTo>
                  <a:pt x="135793" y="95830"/>
                </a:lnTo>
                <a:lnTo>
                  <a:pt x="139637" y="82197"/>
                </a:lnTo>
                <a:lnTo>
                  <a:pt x="138726" y="65182"/>
                </a:lnTo>
                <a:lnTo>
                  <a:pt x="122523" y="24795"/>
                </a:lnTo>
                <a:lnTo>
                  <a:pt x="91105" y="2748"/>
                </a:lnTo>
                <a:lnTo>
                  <a:pt x="78360" y="0"/>
                </a:lnTo>
                <a:lnTo>
                  <a:pt x="62136" y="1174"/>
                </a:lnTo>
                <a:lnTo>
                  <a:pt x="23148" y="18743"/>
                </a:lnTo>
                <a:lnTo>
                  <a:pt x="2195" y="52008"/>
                </a:lnTo>
                <a:lnTo>
                  <a:pt x="0" y="65390"/>
                </a:lnTo>
                <a:lnTo>
                  <a:pt x="1346" y="80890"/>
                </a:lnTo>
                <a:lnTo>
                  <a:pt x="19994" y="118647"/>
                </a:lnTo>
                <a:lnTo>
                  <a:pt x="54807" y="138663"/>
                </a:lnTo>
                <a:lnTo>
                  <a:pt x="70281" y="140381"/>
                </a:lnTo>
                <a:close/>
              </a:path>
            </a:pathLst>
          </a:custGeom>
          <a:ln w="4701">
            <a:solidFill>
              <a:srgbClr val="595959"/>
            </a:solidFill>
          </a:ln>
        </p:spPr>
        <p:txBody>
          <a:bodyPr wrap="square" lIns="0" tIns="0" rIns="0" bIns="0" rtlCol="0">
            <a:noAutofit/>
          </a:bodyPr>
          <a:lstStyle/>
          <a:p>
            <a:endParaRPr/>
          </a:p>
        </p:txBody>
      </p:sp>
      <p:sp>
        <p:nvSpPr>
          <p:cNvPr id="11" name="object 11"/>
          <p:cNvSpPr txBox="1"/>
          <p:nvPr/>
        </p:nvSpPr>
        <p:spPr>
          <a:xfrm>
            <a:off x="12931169" y="8666874"/>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4"/>
              </a:rPr>
              <a:t>&gt;</a:t>
            </a:r>
            <a:endParaRPr sz="750">
              <a:latin typeface="Arial Unicode MS"/>
              <a:cs typeface="Arial Unicode M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8" cy="11308556"/>
          </a:xfrm>
          <a:prstGeom prst="rect">
            <a:avLst/>
          </a:prstGeom>
          <a:blipFill>
            <a:blip r:embed="rId2"/>
            <a:stretch>
              <a:fillRect/>
            </a:stretch>
          </a:blipFill>
        </p:spPr>
        <p:txBody>
          <a:bodyPr wrap="square" lIns="0" tIns="0" rIns="0" bIns="0" rtlCol="0">
            <a:noAutofit/>
          </a:bodyPr>
          <a:lstStyle/>
          <a:p>
            <a:endParaRPr/>
          </a:p>
        </p:txBody>
      </p:sp>
      <p:sp>
        <p:nvSpPr>
          <p:cNvPr id="3" name="object 3"/>
          <p:cNvSpPr txBox="1"/>
          <p:nvPr/>
        </p:nvSpPr>
        <p:spPr>
          <a:xfrm>
            <a:off x="2056532" y="6882215"/>
            <a:ext cx="7309718" cy="1301318"/>
          </a:xfrm>
          <a:prstGeom prst="rect">
            <a:avLst/>
          </a:prstGeom>
        </p:spPr>
        <p:txBody>
          <a:bodyPr vert="horz" wrap="square" lIns="0" tIns="0" rIns="0" bIns="0" rtlCol="0">
            <a:noAutofit/>
          </a:bodyPr>
          <a:lstStyle/>
          <a:p>
            <a:pPr marL="12700" marR="589915" rtl="0">
              <a:lnSpc>
                <a:spcPct val="101299"/>
              </a:lnSpc>
              <a:spcBef>
                <a:spcPts val="2545"/>
              </a:spcBef>
            </a:pPr>
            <a:r>
              <a:rPr lang="uk-UA" sz="2800" b="0" i="0" u="none" strike="noStrike" kern="0" dirty="0">
                <a:solidFill>
                  <a:srgbClr val="FFFFFF"/>
                </a:solidFill>
                <a:highlight>
                  <a:srgbClr val="000000">
                    <a:alpha val="0"/>
                  </a:srgbClr>
                </a:highlight>
                <a:latin typeface="Arial"/>
                <a:cs typeface="Arial"/>
              </a:rPr>
              <a:t>Робота з нашими клієнтами у всіх секторах промисловості задля прискорення переходу на діяльність </a:t>
            </a:r>
            <a:r>
              <a:rPr lang="uk-UA" sz="2800" u="sng" kern="0" dirty="0">
                <a:solidFill>
                  <a:schemeClr val="accent3">
                    <a:lumMod val="75000"/>
                  </a:schemeClr>
                </a:solidFill>
                <a:highlight>
                  <a:srgbClr val="000000">
                    <a:alpha val="0"/>
                  </a:srgbClr>
                </a:highlight>
                <a:latin typeface="Arial"/>
                <a:cs typeface="Arial"/>
              </a:rPr>
              <a:t>і</a:t>
            </a:r>
            <a:r>
              <a:rPr lang="uk-UA" sz="2800" b="0" i="0" u="sng" strike="noStrike" kern="0" dirty="0">
                <a:solidFill>
                  <a:schemeClr val="accent3">
                    <a:lumMod val="75000"/>
                  </a:schemeClr>
                </a:solidFill>
                <a:highlight>
                  <a:srgbClr val="000000">
                    <a:alpha val="0"/>
                  </a:srgbClr>
                </a:highlight>
                <a:latin typeface="Arial"/>
                <a:cs typeface="Arial"/>
              </a:rPr>
              <a:t>з</a:t>
            </a:r>
            <a:r>
              <a:rPr lang="uk-UA" sz="2800" b="0" i="0" u="none" strike="noStrike" kern="0" dirty="0">
                <a:solidFill>
                  <a:srgbClr val="FFFFFF"/>
                </a:solidFill>
                <a:highlight>
                  <a:srgbClr val="000000">
                    <a:alpha val="0"/>
                  </a:srgbClr>
                </a:highlight>
                <a:latin typeface="Arial"/>
                <a:cs typeface="Arial"/>
              </a:rPr>
              <a:t> нульовим рівнем викидів вуглецю</a:t>
            </a:r>
            <a:endParaRPr sz="2850" kern="0" dirty="0">
              <a:latin typeface="Arial"/>
              <a:cs typeface="Arial"/>
            </a:endParaRPr>
          </a:p>
        </p:txBody>
      </p:sp>
      <p:sp>
        <p:nvSpPr>
          <p:cNvPr id="4" name="object 4"/>
          <p:cNvSpPr txBox="1"/>
          <p:nvPr/>
        </p:nvSpPr>
        <p:spPr>
          <a:xfrm>
            <a:off x="2081476" y="2911476"/>
            <a:ext cx="7970574" cy="3880972"/>
          </a:xfrm>
          <a:prstGeom prst="rect">
            <a:avLst/>
          </a:prstGeom>
        </p:spPr>
        <p:txBody>
          <a:bodyPr vert="horz" wrap="square" lIns="0" tIns="0" rIns="0" bIns="0" rtlCol="0">
            <a:noAutofit/>
          </a:bodyPr>
          <a:lstStyle/>
          <a:p>
            <a:pPr marL="12700" rtl="0">
              <a:lnSpc>
                <a:spcPct val="100000"/>
              </a:lnSpc>
            </a:pPr>
            <a:r>
              <a:rPr lang="uk-UA" sz="6500" b="0" i="0" u="none" strike="noStrike" kern="0" dirty="0">
                <a:solidFill>
                  <a:srgbClr val="FFFFFF"/>
                </a:solidFill>
                <a:highlight>
                  <a:srgbClr val="000000">
                    <a:alpha val="0"/>
                  </a:srgbClr>
                </a:highlight>
                <a:latin typeface="Arial Unicode MS"/>
                <a:cs typeface="Arial Unicode MS"/>
              </a:rPr>
              <a:t>ДОСЯГНЕННЯ</a:t>
            </a:r>
            <a:endParaRPr lang="ru-RU" sz="6500" kern="0" dirty="0">
              <a:solidFill>
                <a:srgbClr val="FFFFFF"/>
              </a:solidFill>
              <a:latin typeface="Arial Unicode MS"/>
              <a:cs typeface="Arial Unicode MS"/>
            </a:endParaRPr>
          </a:p>
          <a:p>
            <a:pPr marL="12700" rtl="0">
              <a:lnSpc>
                <a:spcPct val="100000"/>
              </a:lnSpc>
            </a:pPr>
            <a:r>
              <a:rPr lang="uk-UA" sz="6500" b="1" i="0" u="none" strike="noStrike" kern="0" dirty="0">
                <a:solidFill>
                  <a:srgbClr val="FFFFFF"/>
                </a:solidFill>
                <a:highlight>
                  <a:srgbClr val="000000">
                    <a:alpha val="0"/>
                  </a:srgbClr>
                </a:highlight>
                <a:latin typeface="Arial"/>
                <a:cs typeface="Arial"/>
              </a:rPr>
              <a:t>НУЛЬОВОГО РІВНЯ ВИКИДІВ ВУГЛЕЦЮ</a:t>
            </a:r>
            <a:endParaRPr sz="6500" kern="0" dirty="0">
              <a:latin typeface="Arial"/>
              <a:cs typeface="Aria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35" y="5245"/>
            <a:ext cx="20093629" cy="11298074"/>
          </a:xfrm>
          <a:prstGeom prst="rect">
            <a:avLst/>
          </a:prstGeom>
          <a:blipFill>
            <a:blip r:embed="rId2"/>
            <a:stretch>
              <a:fillRect/>
            </a:stretch>
          </a:blipFill>
        </p:spPr>
        <p:txBody>
          <a:bodyPr wrap="square" lIns="0" tIns="0" rIns="0" bIns="0" rtlCol="0">
            <a:noAutofit/>
          </a:bodyPr>
          <a:lstStyle/>
          <a:p>
            <a:endParaRPr/>
          </a:p>
        </p:txBody>
      </p:sp>
      <p:sp>
        <p:nvSpPr>
          <p:cNvPr id="3" name="object 3"/>
          <p:cNvSpPr/>
          <p:nvPr/>
        </p:nvSpPr>
        <p:spPr>
          <a:xfrm flipH="1">
            <a:off x="10052050" y="0"/>
            <a:ext cx="0" cy="2118995"/>
          </a:xfrm>
          <a:custGeom>
            <a:avLst/>
            <a:gdLst/>
            <a:ahLst/>
            <a:cxnLst/>
            <a:rect l="l" t="t" r="r" b="b"/>
            <a:pathLst>
              <a:path h="2118995">
                <a:moveTo>
                  <a:pt x="0" y="0"/>
                </a:moveTo>
                <a:lnTo>
                  <a:pt x="0" y="2118783"/>
                </a:lnTo>
              </a:path>
            </a:pathLst>
          </a:custGeom>
          <a:ln w="31412">
            <a:solidFill>
              <a:srgbClr val="FBCE07"/>
            </a:solidFill>
          </a:ln>
        </p:spPr>
        <p:txBody>
          <a:bodyPr wrap="square" lIns="0" tIns="0" rIns="0" bIns="0" rtlCol="0">
            <a:noAutofit/>
          </a:bodyPr>
          <a:lstStyle/>
          <a:p>
            <a:endParaRPr/>
          </a:p>
        </p:txBody>
      </p:sp>
      <p:sp>
        <p:nvSpPr>
          <p:cNvPr id="4" name="object 4"/>
          <p:cNvSpPr/>
          <p:nvPr/>
        </p:nvSpPr>
        <p:spPr>
          <a:xfrm>
            <a:off x="628253" y="1667345"/>
            <a:ext cx="6182534" cy="4332744"/>
          </a:xfrm>
          <a:prstGeom prst="rect">
            <a:avLst/>
          </a:prstGeom>
          <a:blipFill>
            <a:blip r:embed="rId3"/>
            <a:stretch>
              <a:fillRect/>
            </a:stretch>
          </a:blipFill>
        </p:spPr>
        <p:txBody>
          <a:bodyPr wrap="square" lIns="0" tIns="0" rIns="0" bIns="0" rtlCol="0">
            <a:noAutofit/>
          </a:bodyPr>
          <a:lstStyle/>
          <a:p>
            <a:endParaRPr/>
          </a:p>
        </p:txBody>
      </p:sp>
      <p:sp>
        <p:nvSpPr>
          <p:cNvPr id="5" name="object 5"/>
          <p:cNvSpPr/>
          <p:nvPr/>
        </p:nvSpPr>
        <p:spPr>
          <a:xfrm>
            <a:off x="6960772" y="1667345"/>
            <a:ext cx="6182544" cy="4332744"/>
          </a:xfrm>
          <a:prstGeom prst="rect">
            <a:avLst/>
          </a:prstGeom>
          <a:blipFill>
            <a:blip r:embed="rId4"/>
            <a:stretch>
              <a:fillRect/>
            </a:stretch>
          </a:blipFill>
        </p:spPr>
        <p:txBody>
          <a:bodyPr wrap="square" lIns="0" tIns="0" rIns="0" bIns="0" rtlCol="0">
            <a:noAutofit/>
          </a:bodyPr>
          <a:lstStyle/>
          <a:p>
            <a:endParaRPr/>
          </a:p>
        </p:txBody>
      </p:sp>
      <p:sp>
        <p:nvSpPr>
          <p:cNvPr id="6" name="object 6"/>
          <p:cNvSpPr/>
          <p:nvPr/>
        </p:nvSpPr>
        <p:spPr>
          <a:xfrm>
            <a:off x="13293302" y="1667345"/>
            <a:ext cx="6182544" cy="4332744"/>
          </a:xfrm>
          <a:prstGeom prst="rect">
            <a:avLst/>
          </a:prstGeom>
          <a:blipFill>
            <a:blip r:embed="rId5"/>
            <a:stretch>
              <a:fillRect/>
            </a:stretch>
          </a:blipFill>
        </p:spPr>
        <p:txBody>
          <a:bodyPr wrap="square" lIns="0" tIns="0" rIns="0" bIns="0" rtlCol="0">
            <a:noAutofit/>
          </a:bodyPr>
          <a:lstStyle/>
          <a:p>
            <a:endParaRPr/>
          </a:p>
        </p:txBody>
      </p:sp>
      <p:sp>
        <p:nvSpPr>
          <p:cNvPr id="7" name="object 7"/>
          <p:cNvSpPr txBox="1"/>
          <p:nvPr/>
        </p:nvSpPr>
        <p:spPr>
          <a:xfrm>
            <a:off x="908050" y="6338191"/>
            <a:ext cx="5588952" cy="2153154"/>
          </a:xfrm>
          <a:prstGeom prst="rect">
            <a:avLst/>
          </a:prstGeom>
        </p:spPr>
        <p:txBody>
          <a:bodyPr vert="horz" wrap="square" lIns="0" tIns="0" rIns="0" bIns="0" rtlCol="0">
            <a:noAutofit/>
          </a:bodyPr>
          <a:lstStyle/>
          <a:p>
            <a:pPr marL="12700" marR="6350" algn="ctr" rtl="0">
              <a:lnSpc>
                <a:spcPct val="101099"/>
              </a:lnSpc>
            </a:pPr>
            <a:r>
              <a:rPr lang="uk-UA" sz="1500" b="0" i="0" u="none" strike="noStrike" kern="0" dirty="0">
                <a:solidFill>
                  <a:srgbClr val="595959"/>
                </a:solidFill>
                <a:highlight>
                  <a:srgbClr val="000000">
                    <a:alpha val="0"/>
                  </a:srgbClr>
                </a:highlight>
                <a:latin typeface="Arial"/>
                <a:cs typeface="Arial"/>
              </a:rPr>
              <a:t>Вирішення проблем, пов'язаних зі змінами клімату, є </a:t>
            </a:r>
            <a:r>
              <a:rPr lang="uk-UA" sz="1500" kern="0" dirty="0">
                <a:solidFill>
                  <a:srgbClr val="595959"/>
                </a:solidFill>
                <a:highlight>
                  <a:srgbClr val="000000">
                    <a:alpha val="0"/>
                  </a:srgbClr>
                </a:highlight>
                <a:latin typeface="Arial"/>
                <a:cs typeface="Arial"/>
              </a:rPr>
              <a:t>нагальним завданням. Ми сприятимемо розвитку світу з нульовими викидами вуглецю, у якому суспільство перестане збільшувати об’єм викидів парникових газів в атмосфері.</a:t>
            </a:r>
            <a:endParaRPr lang="en-US" sz="1500" kern="0" dirty="0">
              <a:solidFill>
                <a:srgbClr val="595959"/>
              </a:solidFill>
              <a:highlight>
                <a:srgbClr val="000000">
                  <a:alpha val="0"/>
                </a:srgbClr>
              </a:highlight>
              <a:latin typeface="Arial"/>
              <a:cs typeface="Arial"/>
            </a:endParaRPr>
          </a:p>
          <a:p>
            <a:pPr marL="12700" marR="6350" algn="ctr">
              <a:lnSpc>
                <a:spcPct val="101099"/>
              </a:lnSpc>
            </a:pPr>
            <a:endParaRPr lang="en-US" sz="1500" kern="0" dirty="0">
              <a:solidFill>
                <a:srgbClr val="595959"/>
              </a:solidFill>
              <a:highlight>
                <a:srgbClr val="000000">
                  <a:alpha val="0"/>
                </a:srgbClr>
              </a:highlight>
              <a:latin typeface="Arial"/>
              <a:cs typeface="Arial"/>
            </a:endParaRPr>
          </a:p>
          <a:p>
            <a:pPr marL="12700" marR="6350" algn="ctr" rtl="0">
              <a:lnSpc>
                <a:spcPct val="101099"/>
              </a:lnSpc>
            </a:pPr>
            <a:r>
              <a:rPr lang="uk-UA" sz="1500" kern="0" dirty="0">
                <a:solidFill>
                  <a:srgbClr val="595959"/>
                </a:solidFill>
                <a:highlight>
                  <a:srgbClr val="000000">
                    <a:alpha val="0"/>
                  </a:srgbClr>
                </a:highlight>
                <a:latin typeface="Arial"/>
                <a:cs typeface="Arial"/>
              </a:rPr>
              <a:t>Саме тому ми поставили собі за мету стати енергетичною компанією з нульовим рівнем викидів вуглецю до 2050 року поряд із зусиллями суспільства та наших клієнтів у цьому напрямі. Це підтримує найбільш амбітну мету боротьби зі зміною клімату, викладену в Паризькій угоді: обмежити підвищення глобального потепління в середньому до 1,5 °С.</a:t>
            </a:r>
            <a:endParaRPr lang="en-US" sz="1500" kern="0" dirty="0">
              <a:solidFill>
                <a:srgbClr val="595959"/>
              </a:solidFill>
              <a:highlight>
                <a:srgbClr val="000000">
                  <a:alpha val="0"/>
                </a:srgbClr>
              </a:highlight>
              <a:latin typeface="Arial"/>
              <a:cs typeface="Arial"/>
            </a:endParaRPr>
          </a:p>
        </p:txBody>
      </p:sp>
      <p:sp>
        <p:nvSpPr>
          <p:cNvPr id="9" name="object 9"/>
          <p:cNvSpPr txBox="1"/>
          <p:nvPr/>
        </p:nvSpPr>
        <p:spPr>
          <a:xfrm>
            <a:off x="6637526" y="6338826"/>
            <a:ext cx="6365265" cy="2394053"/>
          </a:xfrm>
          <a:prstGeom prst="rect">
            <a:avLst/>
          </a:prstGeom>
        </p:spPr>
        <p:txBody>
          <a:bodyPr vert="horz" wrap="square" lIns="0" tIns="0" rIns="0" bIns="0" rtlCol="0">
            <a:noAutofit/>
          </a:bodyPr>
          <a:lstStyle/>
          <a:p>
            <a:pPr marL="12700" marR="6350" indent="-635" algn="ctr" rtl="0">
              <a:lnSpc>
                <a:spcPct val="101099"/>
              </a:lnSpc>
            </a:pPr>
            <a:r>
              <a:rPr lang="uk-UA" sz="1500" kern="0" dirty="0">
                <a:solidFill>
                  <a:srgbClr val="595959"/>
                </a:solidFill>
                <a:highlight>
                  <a:srgbClr val="000000">
                    <a:alpha val="0"/>
                  </a:srgbClr>
                </a:highlight>
                <a:latin typeface="Arial"/>
                <a:cs typeface="Arial"/>
              </a:rPr>
              <a:t>Перетворення на компанію з нульовим рівнем викидів вуглецю означає, що ми зменшуємо викиди від своєї виробничої діяльності, у тому числі від пального та інших енергоносіїв, які ми продаємо клієнтам.</a:t>
            </a:r>
            <a:endParaRPr sz="1500" kern="0" dirty="0">
              <a:solidFill>
                <a:srgbClr val="595959"/>
              </a:solidFill>
              <a:highlight>
                <a:srgbClr val="000000">
                  <a:alpha val="0"/>
                </a:srgbClr>
              </a:highlight>
              <a:latin typeface="Arial"/>
              <a:cs typeface="Arial"/>
            </a:endParaRPr>
          </a:p>
          <a:p>
            <a:pPr marL="24765" marR="18415" algn="ctr" rtl="0">
              <a:lnSpc>
                <a:spcPct val="101099"/>
              </a:lnSpc>
            </a:pPr>
            <a:r>
              <a:rPr lang="uk-UA" sz="1500" kern="0" dirty="0">
                <a:solidFill>
                  <a:srgbClr val="595959"/>
                </a:solidFill>
                <a:highlight>
                  <a:srgbClr val="000000">
                    <a:alpha val="0"/>
                  </a:srgbClr>
                </a:highlight>
                <a:latin typeface="Arial"/>
                <a:cs typeface="Arial"/>
              </a:rPr>
              <a:t>Під цим також розуміється захоплення та зберігання  будь-яких залишкових викидів за допомогою технологій або їх збалансування за рахунок компенсації.</a:t>
            </a:r>
            <a:endParaRPr lang="en-US" sz="1500" kern="0" dirty="0">
              <a:solidFill>
                <a:srgbClr val="595959"/>
              </a:solidFill>
              <a:highlight>
                <a:srgbClr val="000000">
                  <a:alpha val="0"/>
                </a:srgbClr>
              </a:highlight>
              <a:latin typeface="Arial"/>
              <a:cs typeface="Arial"/>
            </a:endParaRPr>
          </a:p>
          <a:p>
            <a:pPr marL="24765" marR="18415" algn="ctr">
              <a:lnSpc>
                <a:spcPct val="101099"/>
              </a:lnSpc>
            </a:pPr>
            <a:endParaRPr lang="en-US" sz="1500" kern="0" dirty="0">
              <a:solidFill>
                <a:srgbClr val="595959"/>
              </a:solidFill>
              <a:highlight>
                <a:srgbClr val="000000">
                  <a:alpha val="0"/>
                </a:srgbClr>
              </a:highlight>
              <a:latin typeface="Arial"/>
              <a:cs typeface="Arial"/>
            </a:endParaRPr>
          </a:p>
          <a:p>
            <a:pPr marL="24765" marR="18415" algn="ctr" rtl="0">
              <a:lnSpc>
                <a:spcPct val="101099"/>
              </a:lnSpc>
            </a:pPr>
            <a:r>
              <a:rPr lang="uk-UA" sz="1500" kern="0" dirty="0">
                <a:solidFill>
                  <a:srgbClr val="595959"/>
                </a:solidFill>
                <a:highlight>
                  <a:srgbClr val="000000">
                    <a:alpha val="0"/>
                  </a:srgbClr>
                </a:highlight>
                <a:latin typeface="Arial"/>
                <a:cs typeface="Arial"/>
              </a:rPr>
              <a:t>Ми трансформуємо свою діяльність і знаходимо нові можливості — забезпечуємо більше енергетичних ресурсів із низьким рівнем вуглецю, серед яких </a:t>
            </a:r>
            <a:r>
              <a:rPr lang="uk-UA" sz="1500" kern="0" dirty="0" err="1">
                <a:solidFill>
                  <a:srgbClr val="595959"/>
                </a:solidFill>
                <a:highlight>
                  <a:srgbClr val="000000">
                    <a:alpha val="0"/>
                  </a:srgbClr>
                </a:highlight>
                <a:latin typeface="Arial"/>
                <a:cs typeface="Arial"/>
              </a:rPr>
              <a:t>біопальне</a:t>
            </a:r>
            <a:r>
              <a:rPr lang="uk-UA" sz="1500" kern="0" dirty="0">
                <a:solidFill>
                  <a:srgbClr val="595959"/>
                </a:solidFill>
                <a:highlight>
                  <a:srgbClr val="000000">
                    <a:alpha val="0"/>
                  </a:srgbClr>
                </a:highlight>
                <a:latin typeface="Arial"/>
                <a:cs typeface="Arial"/>
              </a:rPr>
              <a:t>, водень, підзарядка електромобілів, сонячна та вітрова електроенергія</a:t>
            </a:r>
            <a:r>
              <a:rPr lang="uk-UA" sz="1500" b="0" i="0" u="none" strike="noStrike" kern="0" dirty="0">
                <a:solidFill>
                  <a:srgbClr val="595959"/>
                </a:solidFill>
                <a:highlight>
                  <a:srgbClr val="000000">
                    <a:alpha val="0"/>
                  </a:srgbClr>
                </a:highlight>
                <a:latin typeface="Arial"/>
                <a:cs typeface="Arial"/>
              </a:rPr>
              <a:t>.</a:t>
            </a:r>
            <a:endParaRPr lang="en-US" sz="1550" kern="0" dirty="0">
              <a:latin typeface="Arial"/>
              <a:cs typeface="Arial"/>
            </a:endParaRPr>
          </a:p>
        </p:txBody>
      </p:sp>
      <p:sp>
        <p:nvSpPr>
          <p:cNvPr id="11" name="object 11"/>
          <p:cNvSpPr txBox="1"/>
          <p:nvPr/>
        </p:nvSpPr>
        <p:spPr>
          <a:xfrm>
            <a:off x="13293302" y="6338191"/>
            <a:ext cx="6512346" cy="3357650"/>
          </a:xfrm>
          <a:prstGeom prst="rect">
            <a:avLst/>
          </a:prstGeom>
        </p:spPr>
        <p:txBody>
          <a:bodyPr vert="horz" wrap="square" lIns="0" tIns="0" rIns="0" bIns="0" rtlCol="0">
            <a:noAutofit/>
          </a:bodyPr>
          <a:lstStyle/>
          <a:p>
            <a:pPr marL="12700" marR="6350" indent="-635" algn="ctr" rtl="0">
              <a:lnSpc>
                <a:spcPts val="1600"/>
              </a:lnSpc>
            </a:pPr>
            <a:r>
              <a:rPr lang="uk-UA" sz="1500" kern="0" dirty="0">
                <a:solidFill>
                  <a:srgbClr val="595959"/>
                </a:solidFill>
                <a:highlight>
                  <a:srgbClr val="000000">
                    <a:alpha val="0"/>
                  </a:srgbClr>
                </a:highlight>
                <a:latin typeface="Arial"/>
                <a:cs typeface="Arial"/>
              </a:rPr>
              <a:t>Досягнувши нашу мету до 2030-го, ми: забезпечимо достатні обсяги відновлюваної електроенергії для 50 млн домогосподарств; введемо в експлуатацію понад 2,5 млн пунктів підзарядки електромобілів; вироблятимемо у вісім разів більше пального з низьким вмістом вуглецю; збільшимо частку біопалива та водню у транспортному пальному, яке ми продаємо, до рівня 10% (із  3%, що є на сьогодні).</a:t>
            </a:r>
            <a:endParaRPr lang="en-US" sz="1500" kern="0" dirty="0">
              <a:solidFill>
                <a:srgbClr val="595959"/>
              </a:solidFill>
              <a:highlight>
                <a:srgbClr val="000000">
                  <a:alpha val="0"/>
                </a:srgbClr>
              </a:highlight>
              <a:latin typeface="Arial"/>
              <a:cs typeface="Arial"/>
            </a:endParaRPr>
          </a:p>
          <a:p>
            <a:pPr marL="12700" marR="6350" indent="-635" algn="ctr">
              <a:lnSpc>
                <a:spcPts val="1600"/>
              </a:lnSpc>
            </a:pPr>
            <a:endParaRPr lang="en-US" sz="1500" kern="0" dirty="0">
              <a:solidFill>
                <a:srgbClr val="595959"/>
              </a:solidFill>
              <a:highlight>
                <a:srgbClr val="000000">
                  <a:alpha val="0"/>
                </a:srgbClr>
              </a:highlight>
              <a:latin typeface="Arial"/>
              <a:cs typeface="Arial"/>
            </a:endParaRPr>
          </a:p>
          <a:p>
            <a:pPr marL="12700" marR="6350" indent="-635" algn="ctr" rtl="0">
              <a:lnSpc>
                <a:spcPts val="1600"/>
              </a:lnSpc>
            </a:pPr>
            <a:r>
              <a:rPr lang="uk-UA" sz="1500" kern="0" dirty="0">
                <a:solidFill>
                  <a:srgbClr val="595959"/>
                </a:solidFill>
                <a:highlight>
                  <a:srgbClr val="000000">
                    <a:alpha val="0"/>
                  </a:srgbClr>
                </a:highlight>
                <a:latin typeface="Arial"/>
                <a:cs typeface="Arial"/>
              </a:rPr>
              <a:t>Ми співпрацюємо з клієнтами, компаніями та іншими організаціями у вирішенні проблем із викидами, зокрема у таких секторах, в яких важко уникнути використання вуглецю (авіація, судноплавство, вантажні перевезення, промисловість). Співпраця з іншими учасниками галузі включає в себе підтримку державних політик зі зменшення викидів вуглецю у кожному секторі.</a:t>
            </a:r>
          </a:p>
          <a:p>
            <a:pPr marL="12700" marR="6350" indent="-635" algn="ctr">
              <a:lnSpc>
                <a:spcPts val="1600"/>
              </a:lnSpc>
            </a:pPr>
            <a:endParaRPr lang="en-US" sz="1500" kern="0" dirty="0">
              <a:solidFill>
                <a:srgbClr val="595959"/>
              </a:solidFill>
              <a:highlight>
                <a:srgbClr val="000000">
                  <a:alpha val="0"/>
                </a:srgbClr>
              </a:highlight>
              <a:latin typeface="Arial"/>
              <a:cs typeface="Arial"/>
            </a:endParaRPr>
          </a:p>
          <a:p>
            <a:pPr marL="12700" marR="6350" indent="-635" algn="ctr" rtl="0">
              <a:lnSpc>
                <a:spcPts val="1600"/>
              </a:lnSpc>
            </a:pPr>
            <a:r>
              <a:rPr lang="uk-UA" sz="1500" kern="0" dirty="0">
                <a:solidFill>
                  <a:srgbClr val="595959"/>
                </a:solidFill>
                <a:highlight>
                  <a:srgbClr val="000000">
                    <a:alpha val="0"/>
                  </a:srgbClr>
                </a:highlight>
                <a:latin typeface="Arial"/>
                <a:cs typeface="Arial"/>
              </a:rPr>
              <a:t>Ми й далі впроваджуватимемо інновації для забезпечення більш чистих енергетичних рішень, необхідних нашим клієнтам.</a:t>
            </a:r>
            <a:endParaRPr lang="en-US" sz="1500" kern="0" dirty="0">
              <a:solidFill>
                <a:srgbClr val="595959"/>
              </a:solidFill>
              <a:highlight>
                <a:srgbClr val="000000">
                  <a:alpha val="0"/>
                </a:srgbClr>
              </a:highlight>
              <a:latin typeface="Arial"/>
              <a:cs typeface="Arial"/>
            </a:endParaRPr>
          </a:p>
        </p:txBody>
      </p:sp>
      <p:sp>
        <p:nvSpPr>
          <p:cNvPr id="14" name="object 14"/>
          <p:cNvSpPr/>
          <p:nvPr/>
        </p:nvSpPr>
        <p:spPr>
          <a:xfrm flipH="1">
            <a:off x="10052050" y="8951037"/>
            <a:ext cx="0" cy="2357755"/>
          </a:xfrm>
          <a:custGeom>
            <a:avLst/>
            <a:gdLst/>
            <a:ahLst/>
            <a:cxnLst/>
            <a:rect l="l" t="t" r="r" b="b"/>
            <a:pathLst>
              <a:path h="2357754">
                <a:moveTo>
                  <a:pt x="0" y="0"/>
                </a:moveTo>
                <a:lnTo>
                  <a:pt x="0" y="2357518"/>
                </a:lnTo>
              </a:path>
            </a:pathLst>
          </a:custGeom>
          <a:ln w="31412">
            <a:solidFill>
              <a:srgbClr val="FBCE07"/>
            </a:solidFill>
          </a:ln>
        </p:spPr>
        <p:txBody>
          <a:bodyPr wrap="square" lIns="0" tIns="0" rIns="0" bIns="0" rtlCol="0">
            <a:noAutofit/>
          </a:bodyPr>
          <a:lstStyle/>
          <a:p>
            <a:endParaRPr/>
          </a:p>
        </p:txBody>
      </p:sp>
      <p:sp>
        <p:nvSpPr>
          <p:cNvPr id="15" name="object 15"/>
          <p:cNvSpPr/>
          <p:nvPr/>
        </p:nvSpPr>
        <p:spPr>
          <a:xfrm>
            <a:off x="15450048" y="9969863"/>
            <a:ext cx="528779" cy="528779"/>
          </a:xfrm>
          <a:prstGeom prst="rect">
            <a:avLst/>
          </a:prstGeom>
          <a:blipFill>
            <a:blip r:embed="rId6"/>
            <a:stretch>
              <a:fillRect/>
            </a:stretch>
          </a:blipFill>
        </p:spPr>
        <p:txBody>
          <a:bodyPr wrap="square" lIns="0" tIns="0" rIns="0" bIns="0" rtlCol="0">
            <a:noAutofit/>
          </a:bodyPr>
          <a:lstStyle/>
          <a:p>
            <a:endParaRPr/>
          </a:p>
        </p:txBody>
      </p:sp>
      <p:sp>
        <p:nvSpPr>
          <p:cNvPr id="16" name="object 16"/>
          <p:cNvSpPr/>
          <p:nvPr/>
        </p:nvSpPr>
        <p:spPr>
          <a:xfrm>
            <a:off x="16120185" y="9969863"/>
            <a:ext cx="528779" cy="528779"/>
          </a:xfrm>
          <a:prstGeom prst="rect">
            <a:avLst/>
          </a:prstGeom>
          <a:blipFill>
            <a:blip r:embed="rId7"/>
            <a:stretch>
              <a:fillRect/>
            </a:stretch>
          </a:blipFill>
        </p:spPr>
        <p:txBody>
          <a:bodyPr wrap="square" lIns="0" tIns="0" rIns="0" bIns="0" rtlCol="0">
            <a:noAutofit/>
          </a:bodyPr>
          <a:lstStyle/>
          <a:p>
            <a:endParaRPr/>
          </a:p>
        </p:txBody>
      </p:sp>
      <p:sp>
        <p:nvSpPr>
          <p:cNvPr id="17" name="object 17"/>
          <p:cNvSpPr/>
          <p:nvPr/>
        </p:nvSpPr>
        <p:spPr>
          <a:xfrm>
            <a:off x="16790322" y="9969863"/>
            <a:ext cx="528779" cy="528779"/>
          </a:xfrm>
          <a:prstGeom prst="rect">
            <a:avLst/>
          </a:prstGeom>
          <a:blipFill>
            <a:blip r:embed="rId8"/>
            <a:stretch>
              <a:fillRect/>
            </a:stretch>
          </a:blipFill>
        </p:spPr>
        <p:txBody>
          <a:bodyPr wrap="square" lIns="0" tIns="0" rIns="0" bIns="0" rtlCol="0">
            <a:noAutofit/>
          </a:bodyPr>
          <a:lstStyle/>
          <a:p>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35" y="5245"/>
            <a:ext cx="20093629" cy="11298074"/>
          </a:xfrm>
          <a:prstGeom prst="rect">
            <a:avLst/>
          </a:prstGeom>
          <a:blipFill>
            <a:blip r:embed="rId2"/>
            <a:stretch>
              <a:fillRect/>
            </a:stretch>
          </a:blipFill>
        </p:spPr>
        <p:txBody>
          <a:bodyPr wrap="square" lIns="0" tIns="0" rIns="0" bIns="0" rtlCol="0">
            <a:noAutofit/>
          </a:bodyPr>
          <a:lstStyle/>
          <a:p>
            <a:endParaRPr/>
          </a:p>
        </p:txBody>
      </p:sp>
      <p:sp>
        <p:nvSpPr>
          <p:cNvPr id="3" name="object 3"/>
          <p:cNvSpPr/>
          <p:nvPr/>
        </p:nvSpPr>
        <p:spPr>
          <a:xfrm>
            <a:off x="6444934" y="649194"/>
            <a:ext cx="7141209" cy="1020444"/>
          </a:xfrm>
          <a:custGeom>
            <a:avLst/>
            <a:gdLst/>
            <a:ahLst/>
            <a:cxnLst/>
            <a:rect l="l" t="t" r="r" b="b"/>
            <a:pathLst>
              <a:path w="7141209" h="1020444">
                <a:moveTo>
                  <a:pt x="0" y="1020031"/>
                </a:moveTo>
                <a:lnTo>
                  <a:pt x="7140934" y="1020031"/>
                </a:lnTo>
                <a:lnTo>
                  <a:pt x="7140934" y="0"/>
                </a:lnTo>
                <a:lnTo>
                  <a:pt x="0" y="0"/>
                </a:lnTo>
                <a:lnTo>
                  <a:pt x="0" y="1020031"/>
                </a:lnTo>
                <a:close/>
              </a:path>
            </a:pathLst>
          </a:custGeom>
          <a:ln w="31412">
            <a:solidFill>
              <a:srgbClr val="FBCE07"/>
            </a:solidFill>
          </a:ln>
        </p:spPr>
        <p:txBody>
          <a:bodyPr wrap="square" lIns="0" tIns="0" rIns="0" bIns="0" rtlCol="0">
            <a:noAutofit/>
          </a:bodyPr>
          <a:lstStyle/>
          <a:p>
            <a:endParaRPr/>
          </a:p>
        </p:txBody>
      </p:sp>
      <p:sp>
        <p:nvSpPr>
          <p:cNvPr id="4" name="object 4"/>
          <p:cNvSpPr txBox="1"/>
          <p:nvPr/>
        </p:nvSpPr>
        <p:spPr>
          <a:xfrm>
            <a:off x="7095926" y="930275"/>
            <a:ext cx="5983831" cy="370193"/>
          </a:xfrm>
          <a:prstGeom prst="rect">
            <a:avLst/>
          </a:prstGeom>
        </p:spPr>
        <p:txBody>
          <a:bodyPr vert="horz" wrap="square" lIns="0" tIns="0" rIns="0" bIns="0" rtlCol="0">
            <a:noAutofit/>
          </a:bodyPr>
          <a:lstStyle/>
          <a:p>
            <a:pPr marL="12700" algn="ctr" rtl="0">
              <a:lnSpc>
                <a:spcPct val="100000"/>
              </a:lnSpc>
            </a:pPr>
            <a:r>
              <a:rPr lang="uk-UA" sz="1500" b="1" i="0" u="none" strike="noStrike" kern="0" dirty="0">
                <a:solidFill>
                  <a:srgbClr val="595959"/>
                </a:solidFill>
                <a:highlight>
                  <a:srgbClr val="000000">
                    <a:alpha val="0"/>
                  </a:srgbClr>
                </a:highlight>
                <a:latin typeface="Arial Black" panose="020B0A04020102020204" pitchFamily="34" charset="0"/>
                <a:cs typeface="Arial"/>
              </a:rPr>
              <a:t>СТРАТЕГІЯ </a:t>
            </a:r>
            <a:r>
              <a:rPr lang="en-US" sz="1500" b="1" kern="0" dirty="0">
                <a:solidFill>
                  <a:srgbClr val="595959"/>
                </a:solidFill>
                <a:highlight>
                  <a:srgbClr val="000000">
                    <a:alpha val="0"/>
                  </a:srgbClr>
                </a:highlight>
                <a:latin typeface="Arial Black" panose="020B0A04020102020204" pitchFamily="34" charset="0"/>
                <a:cs typeface="Arial"/>
              </a:rPr>
              <a:t>SHELL</a:t>
            </a:r>
            <a:r>
              <a:rPr lang="uk-UA" sz="1500" b="1" kern="0" dirty="0">
                <a:solidFill>
                  <a:srgbClr val="595959"/>
                </a:solidFill>
                <a:highlight>
                  <a:srgbClr val="000000">
                    <a:alpha val="0"/>
                  </a:srgbClr>
                </a:highlight>
                <a:latin typeface="Arial Black" panose="020B0A04020102020204" pitchFamily="34" charset="0"/>
                <a:cs typeface="Arial"/>
              </a:rPr>
              <a:t> ІЗ </a:t>
            </a:r>
            <a:r>
              <a:rPr lang="uk-UA" sz="1500" b="1" i="0" u="none" strike="noStrike" kern="0" dirty="0">
                <a:solidFill>
                  <a:srgbClr val="595959"/>
                </a:solidFill>
                <a:highlight>
                  <a:srgbClr val="000000">
                    <a:alpha val="0"/>
                  </a:srgbClr>
                </a:highlight>
                <a:latin typeface="Arial Black" panose="020B0A04020102020204" pitchFamily="34" charset="0"/>
                <a:cs typeface="Arial"/>
              </a:rPr>
              <a:t>ДОСЯГНЕННЯ НУЛЬОВОГО РІВНЯ ВИКИДІВ ВУГЛЕЦЮ</a:t>
            </a:r>
            <a:endParaRPr sz="1550" kern="0" dirty="0">
              <a:latin typeface="Arial Black" panose="020B0A04020102020204" pitchFamily="34" charset="0"/>
              <a:cs typeface="Arial"/>
            </a:endParaRPr>
          </a:p>
        </p:txBody>
      </p:sp>
      <p:sp>
        <p:nvSpPr>
          <p:cNvPr id="5" name="object 5"/>
          <p:cNvSpPr txBox="1"/>
          <p:nvPr/>
        </p:nvSpPr>
        <p:spPr>
          <a:xfrm>
            <a:off x="3777760" y="10695626"/>
            <a:ext cx="1702435" cy="176972"/>
          </a:xfrm>
          <a:prstGeom prst="rect">
            <a:avLst/>
          </a:prstGeom>
        </p:spPr>
        <p:txBody>
          <a:bodyPr vert="horz" wrap="square" lIns="0" tIns="0" rIns="0" bIns="0" rtlCol="0">
            <a:noAutofit/>
          </a:bodyPr>
          <a:lstStyle/>
          <a:p>
            <a:pPr marL="12700" rtl="0">
              <a:lnSpc>
                <a:spcPct val="100000"/>
              </a:lnSpc>
            </a:pPr>
            <a:r>
              <a:rPr lang="uk-UA" sz="1100" b="1" i="0" strike="noStrike" kern="0" dirty="0">
                <a:solidFill>
                  <a:srgbClr val="595959"/>
                </a:solidFill>
                <a:highlight>
                  <a:srgbClr val="000000">
                    <a:alpha val="0"/>
                  </a:srgbClr>
                </a:highlight>
                <a:latin typeface="Arial Black" panose="020B0A04020102020204" pitchFamily="34" charset="0"/>
                <a:cs typeface="Arial"/>
                <a:hlinkClick r:id="rId3">
                  <a:extLst>
                    <a:ext uri="{A12FA001-AC4F-418D-AE19-62706E023703}">
                      <ahyp:hlinkClr xmlns:ahyp="http://schemas.microsoft.com/office/drawing/2018/hyperlinkcolor" val="tx"/>
                    </a:ext>
                  </a:extLst>
                </a:hlinkClick>
              </a:rPr>
              <a:t>НАША МЕТА У СФЕРІ КЛІМАТИЧНИХ ЗМІН</a:t>
            </a:r>
            <a:endParaRPr sz="1150" kern="0" dirty="0">
              <a:solidFill>
                <a:srgbClr val="595959"/>
              </a:solidFill>
              <a:latin typeface="Arial Black" panose="020B0A04020102020204" pitchFamily="34" charset="0"/>
              <a:cs typeface="Arial"/>
            </a:endParaRPr>
          </a:p>
        </p:txBody>
      </p:sp>
      <p:sp>
        <p:nvSpPr>
          <p:cNvPr id="6" name="object 6"/>
          <p:cNvSpPr txBox="1"/>
          <p:nvPr/>
        </p:nvSpPr>
        <p:spPr>
          <a:xfrm>
            <a:off x="6147573" y="10695626"/>
            <a:ext cx="3101340" cy="176972"/>
          </a:xfrm>
          <a:prstGeom prst="rect">
            <a:avLst/>
          </a:prstGeom>
        </p:spPr>
        <p:txBody>
          <a:bodyPr vert="horz" wrap="square" lIns="0" tIns="0" rIns="0" bIns="0" rtlCol="0">
            <a:noAutofit/>
          </a:bodyPr>
          <a:lstStyle/>
          <a:p>
            <a:pPr marL="12700" rtl="0">
              <a:lnSpc>
                <a:spcPct val="100000"/>
              </a:lnSpc>
            </a:pPr>
            <a:r>
              <a:rPr lang="uk-UA" sz="1100" b="1" i="0" strike="noStrike" kern="0">
                <a:solidFill>
                  <a:srgbClr val="595959"/>
                </a:solidFill>
                <a:highlight>
                  <a:srgbClr val="000000">
                    <a:alpha val="0"/>
                  </a:srgbClr>
                </a:highlight>
                <a:latin typeface="Arial Black" panose="020B0A04020102020204" pitchFamily="34" charset="0"/>
                <a:cs typeface="Arial"/>
                <a:hlinkClick r:id="rId4">
                  <a:extLst>
                    <a:ext uri="{A12FA001-AC4F-418D-AE19-62706E023703}">
                      <ahyp:hlinkClr xmlns:ahyp="http://schemas.microsoft.com/office/drawing/2018/hyperlinkcolor" val="tx"/>
                    </a:ext>
                  </a:extLst>
                </a:hlinkClick>
              </a:rPr>
              <a:t>ВІДНОВЛЮВАНІ ДЖЕРЕЛА ТА РІШЕННЯ В ГАЛУЗІ ЕНЕРГЕТИКИ</a:t>
            </a:r>
            <a:endParaRPr sz="1150" kern="0">
              <a:solidFill>
                <a:srgbClr val="595959"/>
              </a:solidFill>
              <a:latin typeface="Arial Black" panose="020B0A04020102020204" pitchFamily="34" charset="0"/>
              <a:cs typeface="Arial"/>
            </a:endParaRPr>
          </a:p>
        </p:txBody>
      </p:sp>
      <p:sp>
        <p:nvSpPr>
          <p:cNvPr id="7" name="object 7"/>
          <p:cNvSpPr txBox="1"/>
          <p:nvPr/>
        </p:nvSpPr>
        <p:spPr>
          <a:xfrm>
            <a:off x="9915877" y="10695626"/>
            <a:ext cx="2651760" cy="176972"/>
          </a:xfrm>
          <a:prstGeom prst="rect">
            <a:avLst/>
          </a:prstGeom>
        </p:spPr>
        <p:txBody>
          <a:bodyPr vert="horz" wrap="square" lIns="0" tIns="0" rIns="0" bIns="0" rtlCol="0">
            <a:noAutofit/>
          </a:bodyPr>
          <a:lstStyle/>
          <a:p>
            <a:pPr marL="12700" rtl="0">
              <a:lnSpc>
                <a:spcPct val="100000"/>
              </a:lnSpc>
            </a:pPr>
            <a:r>
              <a:rPr lang="uk-UA" sz="1100" b="1" i="0" strike="noStrike" kern="0">
                <a:solidFill>
                  <a:srgbClr val="595959"/>
                </a:solidFill>
                <a:highlight>
                  <a:srgbClr val="000000">
                    <a:alpha val="0"/>
                  </a:srgbClr>
                </a:highlight>
                <a:latin typeface="Arial Black" panose="020B0A04020102020204" pitchFamily="34" charset="0"/>
                <a:cs typeface="Arial"/>
                <a:hlinkClick r:id="rId5">
                  <a:extLst>
                    <a:ext uri="{A12FA001-AC4F-418D-AE19-62706E023703}">
                      <ahyp:hlinkClr xmlns:ahyp="http://schemas.microsoft.com/office/drawing/2018/hyperlinkcolor" val="tx"/>
                    </a:ext>
                  </a:extLst>
                </a:hlinkClick>
              </a:rPr>
              <a:t>ЗАХОПЛЕННЯ ТА ЗБЕРІГАННЯ ВУГЛЕЦЮ</a:t>
            </a:r>
            <a:endParaRPr sz="1150" kern="0">
              <a:solidFill>
                <a:srgbClr val="595959"/>
              </a:solidFill>
              <a:latin typeface="Arial Black" panose="020B0A04020102020204" pitchFamily="34" charset="0"/>
              <a:cs typeface="Arial"/>
            </a:endParaRPr>
          </a:p>
        </p:txBody>
      </p:sp>
      <p:sp>
        <p:nvSpPr>
          <p:cNvPr id="8" name="object 8"/>
          <p:cNvSpPr txBox="1"/>
          <p:nvPr/>
        </p:nvSpPr>
        <p:spPr>
          <a:xfrm>
            <a:off x="13228132" y="10695626"/>
            <a:ext cx="2637155" cy="176972"/>
          </a:xfrm>
          <a:prstGeom prst="rect">
            <a:avLst/>
          </a:prstGeom>
        </p:spPr>
        <p:txBody>
          <a:bodyPr vert="horz" wrap="square" lIns="0" tIns="0" rIns="0" bIns="0" rtlCol="0">
            <a:noAutofit/>
          </a:bodyPr>
          <a:lstStyle/>
          <a:p>
            <a:pPr marL="12700" rtl="0">
              <a:lnSpc>
                <a:spcPct val="100000"/>
              </a:lnSpc>
            </a:pPr>
            <a:r>
              <a:rPr lang="uk-UA" sz="1100" b="1" i="0" strike="noStrike" kern="0">
                <a:solidFill>
                  <a:srgbClr val="595959"/>
                </a:solidFill>
                <a:highlight>
                  <a:srgbClr val="000000">
                    <a:alpha val="0"/>
                  </a:srgbClr>
                </a:highlight>
                <a:latin typeface="Arial Black" panose="020B0A04020102020204" pitchFamily="34" charset="0"/>
                <a:cs typeface="Arial"/>
                <a:hlinkClick r:id="rId6">
                  <a:extLst>
                    <a:ext uri="{A12FA001-AC4F-418D-AE19-62706E023703}">
                      <ahyp:hlinkClr xmlns:ahyp="http://schemas.microsoft.com/office/drawing/2018/hyperlinkcolor" val="tx"/>
                    </a:ext>
                  </a:extLst>
                </a:hlinkClick>
              </a:rPr>
              <a:t>ТЕХНОЛОГІЇ ТА ІННОВАЦІЇ</a:t>
            </a:r>
            <a:endParaRPr sz="1150" kern="0">
              <a:solidFill>
                <a:srgbClr val="595959"/>
              </a:solidFill>
              <a:latin typeface="Arial Black" panose="020B0A04020102020204" pitchFamily="34" charset="0"/>
              <a:cs typeface="Arial"/>
            </a:endParaRPr>
          </a:p>
        </p:txBody>
      </p:sp>
      <p:sp>
        <p:nvSpPr>
          <p:cNvPr id="9" name="object 9"/>
          <p:cNvSpPr txBox="1"/>
          <p:nvPr/>
        </p:nvSpPr>
        <p:spPr>
          <a:xfrm>
            <a:off x="16537894" y="10695626"/>
            <a:ext cx="1429385" cy="176972"/>
          </a:xfrm>
          <a:prstGeom prst="rect">
            <a:avLst/>
          </a:prstGeom>
        </p:spPr>
        <p:txBody>
          <a:bodyPr vert="horz" wrap="square" lIns="0" tIns="0" rIns="0" bIns="0" rtlCol="0">
            <a:noAutofit/>
          </a:bodyPr>
          <a:lstStyle/>
          <a:p>
            <a:pPr marL="12700"/>
            <a:r>
              <a:rPr lang="uk-UA" sz="1100" b="1" i="0" strike="noStrike" kern="0" dirty="0">
                <a:solidFill>
                  <a:srgbClr val="595959"/>
                </a:solidFill>
                <a:highlight>
                  <a:srgbClr val="000000">
                    <a:alpha val="0"/>
                  </a:srgbClr>
                </a:highlight>
                <a:latin typeface="Arial Black" panose="020B0A04020102020204" pitchFamily="34" charset="0"/>
                <a:cs typeface="Arial"/>
                <a:hlinkClick r:id="rId7">
                  <a:extLst>
                    <a:ext uri="{A12FA001-AC4F-418D-AE19-62706E023703}">
                      <ahyp:hlinkClr xmlns:ahyp="http://schemas.microsoft.com/office/drawing/2018/hyperlinkcolor" val="tx"/>
                    </a:ext>
                  </a:extLst>
                </a:hlinkClick>
              </a:rPr>
              <a:t>СЦЕНАРІЇ </a:t>
            </a:r>
            <a:endParaRPr lang="uk-UA" sz="1100" b="1" i="0" strike="noStrike" kern="0" dirty="0">
              <a:solidFill>
                <a:srgbClr val="595959"/>
              </a:solidFill>
              <a:highlight>
                <a:srgbClr val="000000">
                  <a:alpha val="0"/>
                </a:srgbClr>
              </a:highlight>
              <a:latin typeface="Arial Black" panose="020B0A04020102020204" pitchFamily="34" charset="0"/>
              <a:cs typeface="Arial"/>
            </a:endParaRPr>
          </a:p>
          <a:p>
            <a:pPr marL="12700"/>
            <a:r>
              <a:rPr lang="en-US" sz="1200" b="1" u="sng" kern="0" dirty="0">
                <a:solidFill>
                  <a:schemeClr val="accent3">
                    <a:lumMod val="75000"/>
                  </a:schemeClr>
                </a:solidFill>
                <a:highlight>
                  <a:srgbClr val="000000">
                    <a:alpha val="0"/>
                  </a:srgbClr>
                </a:highlight>
                <a:latin typeface="Arial"/>
              </a:rPr>
              <a:t>Shell</a:t>
            </a:r>
            <a:endParaRPr sz="1200" b="1" u="sng" kern="0" dirty="0">
              <a:solidFill>
                <a:schemeClr val="accent3">
                  <a:lumMod val="75000"/>
                </a:schemeClr>
              </a:solidFill>
              <a:latin typeface="Arial Black" panose="020B0A04020102020204" pitchFamily="34" charset="0"/>
              <a:cs typeface="Arial"/>
            </a:endParaRPr>
          </a:p>
        </p:txBody>
      </p:sp>
      <p:sp>
        <p:nvSpPr>
          <p:cNvPr id="10" name="object 10"/>
          <p:cNvSpPr/>
          <p:nvPr/>
        </p:nvSpPr>
        <p:spPr>
          <a:xfrm flipH="1">
            <a:off x="10052050" y="5235"/>
            <a:ext cx="0" cy="659765"/>
          </a:xfrm>
          <a:custGeom>
            <a:avLst/>
            <a:gdLst/>
            <a:ahLst/>
            <a:cxnLst/>
            <a:rect l="l" t="t" r="r" b="b"/>
            <a:pathLst>
              <a:path h="659765">
                <a:moveTo>
                  <a:pt x="0" y="0"/>
                </a:moveTo>
                <a:lnTo>
                  <a:pt x="0" y="659665"/>
                </a:lnTo>
              </a:path>
            </a:pathLst>
          </a:custGeom>
          <a:ln w="31412">
            <a:solidFill>
              <a:srgbClr val="FBCE07"/>
            </a:solidFill>
          </a:ln>
        </p:spPr>
        <p:txBody>
          <a:bodyPr wrap="square" lIns="0" tIns="0" rIns="0" bIns="0" rtlCol="0">
            <a:noAutofit/>
          </a:bodyPr>
          <a:lstStyle/>
          <a:p>
            <a:endParaRPr/>
          </a:p>
        </p:txBody>
      </p:sp>
      <p:sp>
        <p:nvSpPr>
          <p:cNvPr id="11" name="object 11"/>
          <p:cNvSpPr/>
          <p:nvPr/>
        </p:nvSpPr>
        <p:spPr>
          <a:xfrm>
            <a:off x="5561680" y="10709599"/>
            <a:ext cx="139700" cy="140970"/>
          </a:xfrm>
          <a:custGeom>
            <a:avLst/>
            <a:gdLst/>
            <a:ahLst/>
            <a:cxnLst/>
            <a:rect l="l" t="t" r="r" b="b"/>
            <a:pathLst>
              <a:path w="139700" h="140970">
                <a:moveTo>
                  <a:pt x="70270" y="140379"/>
                </a:moveTo>
                <a:lnTo>
                  <a:pt x="110318" y="127891"/>
                </a:lnTo>
                <a:lnTo>
                  <a:pt x="135789" y="95834"/>
                </a:lnTo>
                <a:lnTo>
                  <a:pt x="139635" y="82203"/>
                </a:lnTo>
                <a:lnTo>
                  <a:pt x="138725" y="65188"/>
                </a:lnTo>
                <a:lnTo>
                  <a:pt x="122522" y="24800"/>
                </a:lnTo>
                <a:lnTo>
                  <a:pt x="91106" y="2750"/>
                </a:lnTo>
                <a:lnTo>
                  <a:pt x="78362" y="0"/>
                </a:lnTo>
                <a:lnTo>
                  <a:pt x="62136" y="1173"/>
                </a:lnTo>
                <a:lnTo>
                  <a:pt x="23145" y="18740"/>
                </a:lnTo>
                <a:lnTo>
                  <a:pt x="2195" y="52004"/>
                </a:lnTo>
                <a:lnTo>
                  <a:pt x="0" y="65386"/>
                </a:lnTo>
                <a:lnTo>
                  <a:pt x="1345" y="80887"/>
                </a:lnTo>
                <a:lnTo>
                  <a:pt x="19991" y="118647"/>
                </a:lnTo>
                <a:lnTo>
                  <a:pt x="54802" y="138663"/>
                </a:lnTo>
                <a:lnTo>
                  <a:pt x="70270" y="140379"/>
                </a:lnTo>
                <a:close/>
              </a:path>
            </a:pathLst>
          </a:custGeom>
          <a:ln w="4701">
            <a:solidFill>
              <a:srgbClr val="595959"/>
            </a:solidFill>
          </a:ln>
        </p:spPr>
        <p:txBody>
          <a:bodyPr wrap="square" lIns="0" tIns="0" rIns="0" bIns="0" rtlCol="0">
            <a:noAutofit/>
          </a:bodyPr>
          <a:lstStyle/>
          <a:p>
            <a:endParaRPr/>
          </a:p>
        </p:txBody>
      </p:sp>
      <p:sp>
        <p:nvSpPr>
          <p:cNvPr id="12" name="object 12"/>
          <p:cNvSpPr txBox="1"/>
          <p:nvPr/>
        </p:nvSpPr>
        <p:spPr>
          <a:xfrm>
            <a:off x="5592629" y="10718610"/>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3"/>
              </a:rPr>
              <a:t>&gt;</a:t>
            </a:r>
            <a:endParaRPr sz="750">
              <a:latin typeface="Arial Unicode MS"/>
              <a:cs typeface="Arial Unicode MS"/>
            </a:endParaRPr>
          </a:p>
        </p:txBody>
      </p:sp>
      <p:sp>
        <p:nvSpPr>
          <p:cNvPr id="13" name="object 13"/>
          <p:cNvSpPr/>
          <p:nvPr/>
        </p:nvSpPr>
        <p:spPr>
          <a:xfrm>
            <a:off x="9330045" y="10709599"/>
            <a:ext cx="139700" cy="140970"/>
          </a:xfrm>
          <a:custGeom>
            <a:avLst/>
            <a:gdLst/>
            <a:ahLst/>
            <a:cxnLst/>
            <a:rect l="l" t="t" r="r" b="b"/>
            <a:pathLst>
              <a:path w="139700" h="140970">
                <a:moveTo>
                  <a:pt x="70270" y="140379"/>
                </a:moveTo>
                <a:lnTo>
                  <a:pt x="110318" y="127891"/>
                </a:lnTo>
                <a:lnTo>
                  <a:pt x="135789" y="95834"/>
                </a:lnTo>
                <a:lnTo>
                  <a:pt x="139635" y="82203"/>
                </a:lnTo>
                <a:lnTo>
                  <a:pt x="138725" y="65188"/>
                </a:lnTo>
                <a:lnTo>
                  <a:pt x="122522" y="24800"/>
                </a:lnTo>
                <a:lnTo>
                  <a:pt x="91106" y="2750"/>
                </a:lnTo>
                <a:lnTo>
                  <a:pt x="78362" y="0"/>
                </a:lnTo>
                <a:lnTo>
                  <a:pt x="62136" y="1173"/>
                </a:lnTo>
                <a:lnTo>
                  <a:pt x="23145" y="18740"/>
                </a:lnTo>
                <a:lnTo>
                  <a:pt x="2195" y="52004"/>
                </a:lnTo>
                <a:lnTo>
                  <a:pt x="0" y="65386"/>
                </a:lnTo>
                <a:lnTo>
                  <a:pt x="1345" y="80887"/>
                </a:lnTo>
                <a:lnTo>
                  <a:pt x="19991" y="118647"/>
                </a:lnTo>
                <a:lnTo>
                  <a:pt x="54802" y="138663"/>
                </a:lnTo>
                <a:lnTo>
                  <a:pt x="70270" y="140379"/>
                </a:lnTo>
                <a:close/>
              </a:path>
            </a:pathLst>
          </a:custGeom>
          <a:ln w="4701">
            <a:solidFill>
              <a:srgbClr val="595959"/>
            </a:solidFill>
          </a:ln>
        </p:spPr>
        <p:txBody>
          <a:bodyPr wrap="square" lIns="0" tIns="0" rIns="0" bIns="0" rtlCol="0">
            <a:noAutofit/>
          </a:bodyPr>
          <a:lstStyle/>
          <a:p>
            <a:endParaRPr/>
          </a:p>
        </p:txBody>
      </p:sp>
      <p:sp>
        <p:nvSpPr>
          <p:cNvPr id="14" name="object 14"/>
          <p:cNvSpPr txBox="1"/>
          <p:nvPr/>
        </p:nvSpPr>
        <p:spPr>
          <a:xfrm>
            <a:off x="9360994" y="10718610"/>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4"/>
              </a:rPr>
              <a:t>&gt;</a:t>
            </a:r>
            <a:endParaRPr sz="750">
              <a:latin typeface="Arial Unicode MS"/>
              <a:cs typeface="Arial Unicode MS"/>
            </a:endParaRPr>
          </a:p>
        </p:txBody>
      </p:sp>
      <p:sp>
        <p:nvSpPr>
          <p:cNvPr id="15" name="object 15"/>
          <p:cNvSpPr/>
          <p:nvPr/>
        </p:nvSpPr>
        <p:spPr>
          <a:xfrm>
            <a:off x="12649093" y="10709598"/>
            <a:ext cx="139700" cy="140970"/>
          </a:xfrm>
          <a:custGeom>
            <a:avLst/>
            <a:gdLst/>
            <a:ahLst/>
            <a:cxnLst/>
            <a:rect l="l" t="t" r="r" b="b"/>
            <a:pathLst>
              <a:path w="139700" h="140970">
                <a:moveTo>
                  <a:pt x="70281" y="140381"/>
                </a:moveTo>
                <a:lnTo>
                  <a:pt x="110328" y="127890"/>
                </a:lnTo>
                <a:lnTo>
                  <a:pt x="135793" y="95830"/>
                </a:lnTo>
                <a:lnTo>
                  <a:pt x="139637" y="82197"/>
                </a:lnTo>
                <a:lnTo>
                  <a:pt x="138726" y="65182"/>
                </a:lnTo>
                <a:lnTo>
                  <a:pt x="122523" y="24795"/>
                </a:lnTo>
                <a:lnTo>
                  <a:pt x="91105" y="2748"/>
                </a:lnTo>
                <a:lnTo>
                  <a:pt x="78360" y="0"/>
                </a:lnTo>
                <a:lnTo>
                  <a:pt x="62136" y="1174"/>
                </a:lnTo>
                <a:lnTo>
                  <a:pt x="23148" y="18743"/>
                </a:lnTo>
                <a:lnTo>
                  <a:pt x="2195" y="52008"/>
                </a:lnTo>
                <a:lnTo>
                  <a:pt x="0" y="65390"/>
                </a:lnTo>
                <a:lnTo>
                  <a:pt x="1346" y="80890"/>
                </a:lnTo>
                <a:lnTo>
                  <a:pt x="19994" y="118647"/>
                </a:lnTo>
                <a:lnTo>
                  <a:pt x="54807" y="138663"/>
                </a:lnTo>
                <a:lnTo>
                  <a:pt x="70281" y="140381"/>
                </a:lnTo>
                <a:close/>
              </a:path>
            </a:pathLst>
          </a:custGeom>
          <a:ln w="4701">
            <a:solidFill>
              <a:srgbClr val="595959"/>
            </a:solidFill>
          </a:ln>
        </p:spPr>
        <p:txBody>
          <a:bodyPr wrap="square" lIns="0" tIns="0" rIns="0" bIns="0" rtlCol="0">
            <a:noAutofit/>
          </a:bodyPr>
          <a:lstStyle/>
          <a:p>
            <a:endParaRPr/>
          </a:p>
        </p:txBody>
      </p:sp>
      <p:sp>
        <p:nvSpPr>
          <p:cNvPr id="16" name="object 16"/>
          <p:cNvSpPr txBox="1"/>
          <p:nvPr/>
        </p:nvSpPr>
        <p:spPr>
          <a:xfrm>
            <a:off x="12680053" y="10718610"/>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5"/>
              </a:rPr>
              <a:t>&gt;</a:t>
            </a:r>
            <a:endParaRPr sz="750">
              <a:latin typeface="Arial Unicode MS"/>
              <a:cs typeface="Arial Unicode MS"/>
            </a:endParaRPr>
          </a:p>
        </p:txBody>
      </p:sp>
      <p:sp>
        <p:nvSpPr>
          <p:cNvPr id="17" name="object 17"/>
          <p:cNvSpPr/>
          <p:nvPr/>
        </p:nvSpPr>
        <p:spPr>
          <a:xfrm>
            <a:off x="15946907" y="10709598"/>
            <a:ext cx="139700" cy="140970"/>
          </a:xfrm>
          <a:custGeom>
            <a:avLst/>
            <a:gdLst/>
            <a:ahLst/>
            <a:cxnLst/>
            <a:rect l="l" t="t" r="r" b="b"/>
            <a:pathLst>
              <a:path w="139700" h="140970">
                <a:moveTo>
                  <a:pt x="70271" y="140381"/>
                </a:moveTo>
                <a:lnTo>
                  <a:pt x="110318" y="127890"/>
                </a:lnTo>
                <a:lnTo>
                  <a:pt x="135783" y="95830"/>
                </a:lnTo>
                <a:lnTo>
                  <a:pt x="139627" y="82197"/>
                </a:lnTo>
                <a:lnTo>
                  <a:pt x="138716" y="65182"/>
                </a:lnTo>
                <a:lnTo>
                  <a:pt x="122513" y="24795"/>
                </a:lnTo>
                <a:lnTo>
                  <a:pt x="91095" y="2748"/>
                </a:lnTo>
                <a:lnTo>
                  <a:pt x="78350" y="0"/>
                </a:lnTo>
                <a:lnTo>
                  <a:pt x="62126" y="1174"/>
                </a:lnTo>
                <a:lnTo>
                  <a:pt x="23140" y="18745"/>
                </a:lnTo>
                <a:lnTo>
                  <a:pt x="2193" y="52014"/>
                </a:lnTo>
                <a:lnTo>
                  <a:pt x="0" y="65399"/>
                </a:lnTo>
                <a:lnTo>
                  <a:pt x="1346" y="80897"/>
                </a:lnTo>
                <a:lnTo>
                  <a:pt x="19995" y="118653"/>
                </a:lnTo>
                <a:lnTo>
                  <a:pt x="54810" y="138666"/>
                </a:lnTo>
                <a:lnTo>
                  <a:pt x="70271" y="140381"/>
                </a:lnTo>
                <a:close/>
              </a:path>
            </a:pathLst>
          </a:custGeom>
          <a:ln w="4701">
            <a:solidFill>
              <a:srgbClr val="595959"/>
            </a:solidFill>
          </a:ln>
        </p:spPr>
        <p:txBody>
          <a:bodyPr wrap="square" lIns="0" tIns="0" rIns="0" bIns="0" rtlCol="0">
            <a:noAutofit/>
          </a:bodyPr>
          <a:lstStyle/>
          <a:p>
            <a:endParaRPr/>
          </a:p>
        </p:txBody>
      </p:sp>
      <p:sp>
        <p:nvSpPr>
          <p:cNvPr id="18" name="object 18"/>
          <p:cNvSpPr txBox="1"/>
          <p:nvPr/>
        </p:nvSpPr>
        <p:spPr>
          <a:xfrm>
            <a:off x="15977857" y="10718610"/>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6"/>
              </a:rPr>
              <a:t>&gt;</a:t>
            </a:r>
            <a:endParaRPr sz="750">
              <a:latin typeface="Arial Unicode MS"/>
              <a:cs typeface="Arial Unicode MS"/>
            </a:endParaRPr>
          </a:p>
        </p:txBody>
      </p:sp>
      <p:sp>
        <p:nvSpPr>
          <p:cNvPr id="19" name="object 19"/>
          <p:cNvSpPr/>
          <p:nvPr/>
        </p:nvSpPr>
        <p:spPr>
          <a:xfrm>
            <a:off x="18048777" y="10709598"/>
            <a:ext cx="139700" cy="140970"/>
          </a:xfrm>
          <a:custGeom>
            <a:avLst/>
            <a:gdLst/>
            <a:ahLst/>
            <a:cxnLst/>
            <a:rect l="l" t="t" r="r" b="b"/>
            <a:pathLst>
              <a:path w="139700" h="140970">
                <a:moveTo>
                  <a:pt x="70271" y="140381"/>
                </a:moveTo>
                <a:lnTo>
                  <a:pt x="110318" y="127890"/>
                </a:lnTo>
                <a:lnTo>
                  <a:pt x="135783" y="95830"/>
                </a:lnTo>
                <a:lnTo>
                  <a:pt x="139627" y="82197"/>
                </a:lnTo>
                <a:lnTo>
                  <a:pt x="138716" y="65182"/>
                </a:lnTo>
                <a:lnTo>
                  <a:pt x="122513" y="24795"/>
                </a:lnTo>
                <a:lnTo>
                  <a:pt x="91095" y="2748"/>
                </a:lnTo>
                <a:lnTo>
                  <a:pt x="78350" y="0"/>
                </a:lnTo>
                <a:lnTo>
                  <a:pt x="62126" y="1174"/>
                </a:lnTo>
                <a:lnTo>
                  <a:pt x="23140" y="18745"/>
                </a:lnTo>
                <a:lnTo>
                  <a:pt x="2193" y="52014"/>
                </a:lnTo>
                <a:lnTo>
                  <a:pt x="0" y="65399"/>
                </a:lnTo>
                <a:lnTo>
                  <a:pt x="1346" y="80897"/>
                </a:lnTo>
                <a:lnTo>
                  <a:pt x="19995" y="118653"/>
                </a:lnTo>
                <a:lnTo>
                  <a:pt x="54810" y="138666"/>
                </a:lnTo>
                <a:lnTo>
                  <a:pt x="70271" y="140381"/>
                </a:lnTo>
                <a:close/>
              </a:path>
            </a:pathLst>
          </a:custGeom>
          <a:ln w="4701">
            <a:solidFill>
              <a:srgbClr val="595959"/>
            </a:solidFill>
          </a:ln>
        </p:spPr>
        <p:txBody>
          <a:bodyPr wrap="square" lIns="0" tIns="0" rIns="0" bIns="0" rtlCol="0">
            <a:noAutofit/>
          </a:bodyPr>
          <a:lstStyle/>
          <a:p>
            <a:endParaRPr/>
          </a:p>
        </p:txBody>
      </p:sp>
      <p:sp>
        <p:nvSpPr>
          <p:cNvPr id="20" name="object 20"/>
          <p:cNvSpPr txBox="1"/>
          <p:nvPr/>
        </p:nvSpPr>
        <p:spPr>
          <a:xfrm>
            <a:off x="18079727" y="10718610"/>
            <a:ext cx="78740" cy="127635"/>
          </a:xfrm>
          <a:prstGeom prst="rect">
            <a:avLst/>
          </a:prstGeom>
        </p:spPr>
        <p:txBody>
          <a:bodyPr vert="horz" wrap="square" lIns="0" tIns="0" rIns="0" bIns="0" rtlCol="0">
            <a:noAutofit/>
          </a:bodyPr>
          <a:lstStyle/>
          <a:p>
            <a:pPr marL="12700" rtl="0">
              <a:lnSpc>
                <a:spcPct val="100000"/>
              </a:lnSpc>
            </a:pPr>
            <a:r>
              <a:rPr lang="uk-UA" sz="700" b="0" i="0" u="none" strike="noStrike" spc="-25">
                <a:solidFill>
                  <a:srgbClr val="595959"/>
                </a:solidFill>
                <a:highlight>
                  <a:srgbClr val="000000">
                    <a:alpha val="0"/>
                  </a:srgbClr>
                </a:highlight>
                <a:latin typeface="Arial Unicode MS"/>
                <a:cs typeface="Arial Unicode MS"/>
                <a:hlinkClick r:id="rId7"/>
              </a:rPr>
              <a:t>&gt;</a:t>
            </a:r>
            <a:endParaRPr sz="750">
              <a:latin typeface="Arial Unicode MS"/>
              <a:cs typeface="Arial Unicode MS"/>
            </a:endParaRPr>
          </a:p>
        </p:txBody>
      </p:sp>
      <p:sp>
        <p:nvSpPr>
          <p:cNvPr id="21" name="object 21"/>
          <p:cNvSpPr txBox="1"/>
          <p:nvPr/>
        </p:nvSpPr>
        <p:spPr>
          <a:xfrm>
            <a:off x="3721331" y="5703888"/>
            <a:ext cx="6194545" cy="728980"/>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Ми пов’язали оплату праці понад 16 500 співробітників і</a:t>
            </a:r>
            <a:r>
              <a:rPr lang="uk-UA" sz="1500" b="0" i="0" u="sng" strike="noStrike" kern="0" dirty="0">
                <a:solidFill>
                  <a:schemeClr val="accent3">
                    <a:lumMod val="75000"/>
                  </a:schemeClr>
                </a:solidFill>
                <a:highlight>
                  <a:srgbClr val="000000">
                    <a:alpha val="0"/>
                  </a:srgbClr>
                </a:highlight>
                <a:latin typeface="Arial"/>
                <a:cs typeface="Arial"/>
              </a:rPr>
              <a:t>з м</a:t>
            </a:r>
            <a:r>
              <a:rPr lang="uk-UA" sz="1500" b="0" i="0" u="none" strike="noStrike" kern="0" dirty="0">
                <a:solidFill>
                  <a:srgbClr val="595959"/>
                </a:solidFill>
                <a:highlight>
                  <a:srgbClr val="000000">
                    <a:alpha val="0"/>
                  </a:srgbClr>
                </a:highlight>
                <a:latin typeface="Arial"/>
                <a:cs typeface="Arial"/>
              </a:rPr>
              <a:t>етою щодо зменшення вуглецевої інтенсивності наших енергоносіїв на 6-8% до 2023 року порівняно з 2016 роком.</a:t>
            </a:r>
            <a:endParaRPr sz="1550" kern="0" dirty="0">
              <a:latin typeface="Arial"/>
              <a:cs typeface="Arial"/>
            </a:endParaRPr>
          </a:p>
        </p:txBody>
      </p:sp>
      <p:sp>
        <p:nvSpPr>
          <p:cNvPr id="23" name="object 23"/>
          <p:cNvSpPr txBox="1"/>
          <p:nvPr/>
        </p:nvSpPr>
        <p:spPr>
          <a:xfrm>
            <a:off x="3721332" y="3967458"/>
            <a:ext cx="6366510" cy="1430456"/>
          </a:xfrm>
          <a:prstGeom prst="rect">
            <a:avLst/>
          </a:prstGeom>
        </p:spPr>
        <p:txBody>
          <a:bodyPr vert="horz" wrap="square" lIns="0" tIns="0" rIns="0" bIns="0" rtlCol="0">
            <a:noAutofit/>
          </a:bodyPr>
          <a:lstStyle/>
          <a:p>
            <a:pPr marL="12700" marR="6350">
              <a:lnSpc>
                <a:spcPct val="101099"/>
              </a:lnSpc>
            </a:pPr>
            <a:r>
              <a:rPr lang="uk-UA" sz="1500" b="0" i="0" u="none" strike="noStrike" kern="0" dirty="0">
                <a:solidFill>
                  <a:srgbClr val="595959"/>
                </a:solidFill>
                <a:highlight>
                  <a:srgbClr val="000000">
                    <a:alpha val="0"/>
                  </a:srgbClr>
                </a:highlight>
                <a:latin typeface="Arial"/>
                <a:cs typeface="Arial"/>
              </a:rPr>
              <a:t>Ми </a:t>
            </a:r>
            <a:r>
              <a:rPr lang="uk-UA" sz="1500" kern="0" dirty="0">
                <a:solidFill>
                  <a:srgbClr val="595959"/>
                </a:solidFill>
                <a:highlight>
                  <a:srgbClr val="000000">
                    <a:alpha val="0"/>
                  </a:srgbClr>
                </a:highlight>
                <a:latin typeface="Arial"/>
                <a:cs typeface="Arial"/>
              </a:rPr>
              <a:t>встановили цілі щодо зменшення вуглецевої інтенсивності </a:t>
            </a:r>
            <a:r>
              <a:rPr lang="uk-UA" sz="1500" kern="0" dirty="0">
                <a:solidFill>
                  <a:srgbClr val="595959"/>
                </a:solidFill>
                <a:highlight>
                  <a:srgbClr val="000000">
                    <a:alpha val="0"/>
                  </a:srgbClr>
                </a:highlight>
                <a:latin typeface="Arial"/>
                <a:cs typeface="Arial"/>
                <a:hlinkClick r:id="rId8">
                  <a:extLst>
                    <a:ext uri="{A12FA001-AC4F-418D-AE19-62706E023703}">
                      <ahyp:hlinkClr xmlns:ahyp="http://schemas.microsoft.com/office/drawing/2018/hyperlinkcolor" val="tx"/>
                    </a:ext>
                  </a:extLst>
                </a:hlinkClick>
              </a:rPr>
              <a:t>(Чистого вуглецевого сліду)</a:t>
            </a:r>
            <a:r>
              <a:rPr lang="uk-UA" sz="1500" kern="0" dirty="0">
                <a:solidFill>
                  <a:srgbClr val="595959"/>
                </a:solidFill>
                <a:highlight>
                  <a:srgbClr val="000000">
                    <a:alpha val="0"/>
                  </a:srgbClr>
                </a:highlight>
                <a:latin typeface="Arial"/>
                <a:cs typeface="Arial"/>
              </a:rPr>
              <a:t> енергоносіїв, продажом яких займаємося, зважаючи на очікування суспільства. Це включає короткострокові цілі — на 2-3% до 2021 року, на 3-4% до 2022-го та на 6-8% до 2023 року (порівняно з 2016-м). Також сюди входять середньо- й довгострокові цілі — на 20% до 2030 року, на 45% до 2035-го та на 100% до 2050 року (порівняно з 2016-м).</a:t>
            </a:r>
            <a:endParaRPr sz="1500" kern="0" dirty="0">
              <a:solidFill>
                <a:srgbClr val="595959"/>
              </a:solidFill>
              <a:highlight>
                <a:srgbClr val="000000">
                  <a:alpha val="0"/>
                </a:srgbClr>
              </a:highlight>
              <a:latin typeface="Arial"/>
              <a:cs typeface="Arial"/>
            </a:endParaRPr>
          </a:p>
        </p:txBody>
      </p:sp>
      <p:sp>
        <p:nvSpPr>
          <p:cNvPr id="24" name="object 24"/>
          <p:cNvSpPr txBox="1"/>
          <p:nvPr/>
        </p:nvSpPr>
        <p:spPr>
          <a:xfrm>
            <a:off x="10904108" y="5041373"/>
            <a:ext cx="5601335" cy="728980"/>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Ми прагнемо отримати доступ до додаткових потужностей для захоплення та зберігання вуглецю (CCS) в </a:t>
            </a:r>
            <a:r>
              <a:rPr lang="uk-UA" sz="1500" kern="0" dirty="0">
                <a:solidFill>
                  <a:srgbClr val="595959"/>
                </a:solidFill>
                <a:highlight>
                  <a:srgbClr val="000000">
                    <a:alpha val="0"/>
                  </a:srgbClr>
                </a:highlight>
                <a:latin typeface="Arial"/>
                <a:cs typeface="Arial"/>
              </a:rPr>
              <a:t>обсязі 25 млн тонн на рік до 2035 року. Це дорівнює 25 об’єктам із </a:t>
            </a:r>
            <a:r>
              <a:rPr lang="uk-UA" sz="1500" b="0" i="0" u="none" strike="noStrike" kern="0" dirty="0">
                <a:solidFill>
                  <a:srgbClr val="595959"/>
                </a:solidFill>
                <a:highlight>
                  <a:srgbClr val="000000">
                    <a:alpha val="0"/>
                  </a:srgbClr>
                </a:highlight>
                <a:latin typeface="Arial"/>
                <a:cs typeface="Arial"/>
              </a:rPr>
              <a:t>захоплення та зберігання вуглецю розміром як наш майданчик Quest у Канаді.</a:t>
            </a:r>
            <a:endParaRPr sz="1550" kern="0" dirty="0">
              <a:latin typeface="Arial"/>
              <a:cs typeface="Arial"/>
            </a:endParaRPr>
          </a:p>
        </p:txBody>
      </p:sp>
      <p:sp>
        <p:nvSpPr>
          <p:cNvPr id="25" name="object 25"/>
          <p:cNvSpPr txBox="1"/>
          <p:nvPr/>
        </p:nvSpPr>
        <p:spPr>
          <a:xfrm>
            <a:off x="10904108" y="6354024"/>
            <a:ext cx="5478661" cy="466859"/>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До 2030 року ми припинимо застосування рутинного спалювання газу у факелі, </a:t>
            </a:r>
            <a:r>
              <a:rPr lang="uk-UA" sz="1500" kern="0" dirty="0">
                <a:solidFill>
                  <a:srgbClr val="595959"/>
                </a:solidFill>
                <a:highlight>
                  <a:srgbClr val="000000">
                    <a:alpha val="0"/>
                  </a:srgbClr>
                </a:highlight>
                <a:latin typeface="Arial"/>
                <a:cs typeface="Arial"/>
              </a:rPr>
              <a:t>внаслідок якого відбуваються викиди вуглецю, на об’єктах, де ведемо діяльність.</a:t>
            </a:r>
            <a:endParaRPr sz="1500" kern="0" dirty="0">
              <a:solidFill>
                <a:srgbClr val="595959"/>
              </a:solidFill>
              <a:highlight>
                <a:srgbClr val="000000">
                  <a:alpha val="0"/>
                </a:srgbClr>
              </a:highlight>
              <a:latin typeface="Arial"/>
              <a:cs typeface="Arial"/>
            </a:endParaRPr>
          </a:p>
        </p:txBody>
      </p:sp>
      <p:sp>
        <p:nvSpPr>
          <p:cNvPr id="26" name="object 26"/>
          <p:cNvSpPr txBox="1"/>
          <p:nvPr/>
        </p:nvSpPr>
        <p:spPr>
          <a:xfrm>
            <a:off x="10904108" y="3967259"/>
            <a:ext cx="5561965" cy="466859"/>
          </a:xfrm>
          <a:prstGeom prst="rect">
            <a:avLst/>
          </a:prstGeom>
        </p:spPr>
        <p:txBody>
          <a:bodyPr vert="horz" wrap="square" lIns="0" tIns="0" rIns="0" bIns="0" rtlCol="0">
            <a:noAutofit/>
          </a:bodyPr>
          <a:lstStyle/>
          <a:p>
            <a:pPr marL="12700" marR="6350" rtl="0">
              <a:lnSpc>
                <a:spcPct val="101099"/>
              </a:lnSpc>
            </a:pPr>
            <a:r>
              <a:rPr lang="uk-UA" sz="1500" kern="0" dirty="0">
                <a:solidFill>
                  <a:srgbClr val="595959"/>
                </a:solidFill>
                <a:highlight>
                  <a:srgbClr val="000000">
                    <a:alpha val="0"/>
                  </a:srgbClr>
                </a:highlight>
                <a:latin typeface="Arial"/>
                <a:cs typeface="Arial"/>
              </a:rPr>
              <a:t>2021 року ми плануємо інвестувати близько 100 млн дол. США в екологічні рішення, наприклад, ліси та </a:t>
            </a:r>
            <a:r>
              <a:rPr lang="uk-UA" sz="1500" b="0" i="0" u="none" strike="noStrike" kern="0" dirty="0">
                <a:solidFill>
                  <a:srgbClr val="595959"/>
                </a:solidFill>
                <a:highlight>
                  <a:srgbClr val="000000">
                    <a:alpha val="0"/>
                  </a:srgbClr>
                </a:highlight>
                <a:latin typeface="Arial"/>
                <a:cs typeface="Arial"/>
              </a:rPr>
              <a:t>водно-болотні угіддя, де зберігаються скупчення вуглецю.</a:t>
            </a:r>
            <a:endParaRPr sz="1550" kern="0" dirty="0">
              <a:latin typeface="Arial"/>
              <a:cs typeface="Arial"/>
            </a:endParaRPr>
          </a:p>
        </p:txBody>
      </p:sp>
      <p:sp>
        <p:nvSpPr>
          <p:cNvPr id="27" name="object 27"/>
          <p:cNvSpPr/>
          <p:nvPr/>
        </p:nvSpPr>
        <p:spPr>
          <a:xfrm>
            <a:off x="3487778" y="4033720"/>
            <a:ext cx="120014" cy="120014"/>
          </a:xfrm>
          <a:custGeom>
            <a:avLst/>
            <a:gdLst/>
            <a:ahLst/>
            <a:cxnLst/>
            <a:rect l="l" t="t" r="r" b="b"/>
            <a:pathLst>
              <a:path w="120013" h="120013">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28" name="object 28"/>
          <p:cNvSpPr/>
          <p:nvPr/>
        </p:nvSpPr>
        <p:spPr>
          <a:xfrm>
            <a:off x="10670806" y="4033720"/>
            <a:ext cx="120014" cy="120014"/>
          </a:xfrm>
          <a:custGeom>
            <a:avLst/>
            <a:gdLst/>
            <a:ahLst/>
            <a:cxnLst/>
            <a:rect l="l" t="t" r="r" b="b"/>
            <a:pathLst>
              <a:path w="120014" h="120013">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29" name="object 29"/>
          <p:cNvSpPr/>
          <p:nvPr/>
        </p:nvSpPr>
        <p:spPr>
          <a:xfrm>
            <a:off x="3487778" y="5772620"/>
            <a:ext cx="120014" cy="120014"/>
          </a:xfrm>
          <a:custGeom>
            <a:avLst/>
            <a:gdLst/>
            <a:ahLst/>
            <a:cxnLst/>
            <a:rect l="l" t="t" r="r" b="b"/>
            <a:pathLst>
              <a:path w="120013" h="120013">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30" name="object 30"/>
          <p:cNvSpPr/>
          <p:nvPr/>
        </p:nvSpPr>
        <p:spPr>
          <a:xfrm>
            <a:off x="10670806" y="5110179"/>
            <a:ext cx="120014" cy="120014"/>
          </a:xfrm>
          <a:custGeom>
            <a:avLst/>
            <a:gdLst/>
            <a:ahLst/>
            <a:cxnLst/>
            <a:rect l="l" t="t" r="r" b="b"/>
            <a:pathLst>
              <a:path w="120014" h="120013">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31" name="object 31"/>
          <p:cNvSpPr/>
          <p:nvPr/>
        </p:nvSpPr>
        <p:spPr>
          <a:xfrm>
            <a:off x="3487778" y="7029356"/>
            <a:ext cx="120014" cy="120014"/>
          </a:xfrm>
          <a:custGeom>
            <a:avLst/>
            <a:gdLst/>
            <a:ahLst/>
            <a:cxnLst/>
            <a:rect l="l" t="t" r="r" b="b"/>
            <a:pathLst>
              <a:path w="120013" h="120014">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32" name="object 32"/>
          <p:cNvSpPr/>
          <p:nvPr/>
        </p:nvSpPr>
        <p:spPr>
          <a:xfrm>
            <a:off x="3487778" y="8055796"/>
            <a:ext cx="120014" cy="120014"/>
          </a:xfrm>
          <a:custGeom>
            <a:avLst/>
            <a:gdLst/>
            <a:ahLst/>
            <a:cxnLst/>
            <a:rect l="l" t="t" r="r" b="b"/>
            <a:pathLst>
              <a:path w="120013" h="120014">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33" name="object 33"/>
          <p:cNvSpPr/>
          <p:nvPr/>
        </p:nvSpPr>
        <p:spPr>
          <a:xfrm>
            <a:off x="10670806" y="6414464"/>
            <a:ext cx="120014" cy="120014"/>
          </a:xfrm>
          <a:custGeom>
            <a:avLst/>
            <a:gdLst/>
            <a:ahLst/>
            <a:cxnLst/>
            <a:rect l="l" t="t" r="r" b="b"/>
            <a:pathLst>
              <a:path w="120014" h="120014">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34" name="object 34"/>
          <p:cNvSpPr/>
          <p:nvPr/>
        </p:nvSpPr>
        <p:spPr>
          <a:xfrm>
            <a:off x="10670806" y="7488463"/>
            <a:ext cx="120014" cy="120014"/>
          </a:xfrm>
          <a:custGeom>
            <a:avLst/>
            <a:gdLst/>
            <a:ahLst/>
            <a:cxnLst/>
            <a:rect l="l" t="t" r="r" b="b"/>
            <a:pathLst>
              <a:path w="120014" h="120014">
                <a:moveTo>
                  <a:pt x="0" y="119504"/>
                </a:moveTo>
                <a:lnTo>
                  <a:pt x="119504" y="119504"/>
                </a:lnTo>
                <a:lnTo>
                  <a:pt x="119504" y="0"/>
                </a:lnTo>
                <a:lnTo>
                  <a:pt x="0" y="0"/>
                </a:lnTo>
                <a:lnTo>
                  <a:pt x="0" y="119504"/>
                </a:lnTo>
                <a:close/>
              </a:path>
            </a:pathLst>
          </a:custGeom>
          <a:solidFill>
            <a:srgbClr val="FBCE07"/>
          </a:solidFill>
        </p:spPr>
        <p:txBody>
          <a:bodyPr wrap="square" lIns="0" tIns="0" rIns="0" bIns="0" rtlCol="0">
            <a:noAutofit/>
          </a:bodyPr>
          <a:lstStyle/>
          <a:p>
            <a:endParaRPr/>
          </a:p>
        </p:txBody>
      </p:sp>
      <p:sp>
        <p:nvSpPr>
          <p:cNvPr id="35" name="object 35"/>
          <p:cNvSpPr txBox="1"/>
          <p:nvPr/>
        </p:nvSpPr>
        <p:spPr>
          <a:xfrm>
            <a:off x="1306631" y="10523257"/>
            <a:ext cx="2046605" cy="363855"/>
          </a:xfrm>
          <a:prstGeom prst="rect">
            <a:avLst/>
          </a:prstGeom>
        </p:spPr>
        <p:txBody>
          <a:bodyPr vert="horz" wrap="square" lIns="0" tIns="0" rIns="0" bIns="0" rtlCol="0">
            <a:noAutofit/>
          </a:bodyPr>
          <a:lstStyle/>
          <a:p>
            <a:pPr marL="12700" marR="6350" rtl="0">
              <a:lnSpc>
                <a:spcPct val="100000"/>
              </a:lnSpc>
            </a:pPr>
            <a:r>
              <a:rPr lang="uk-UA" sz="1100" b="0" i="0" u="none" strike="noStrike" spc="-20" dirty="0">
                <a:solidFill>
                  <a:srgbClr val="595959"/>
                </a:solidFill>
                <a:highlight>
                  <a:srgbClr val="000000">
                    <a:alpha val="0"/>
                  </a:srgbClr>
                </a:highlight>
                <a:latin typeface="Arial"/>
                <a:cs typeface="Arial"/>
              </a:rPr>
              <a:t>Сприяння досягненню цілей сталого розвитку ООН</a:t>
            </a:r>
            <a:endParaRPr sz="1150" dirty="0">
              <a:latin typeface="Arial"/>
              <a:cs typeface="Arial"/>
            </a:endParaRPr>
          </a:p>
        </p:txBody>
      </p:sp>
      <p:sp>
        <p:nvSpPr>
          <p:cNvPr id="36" name="object 36"/>
          <p:cNvSpPr/>
          <p:nvPr/>
        </p:nvSpPr>
        <p:spPr>
          <a:xfrm>
            <a:off x="628253" y="10404130"/>
            <a:ext cx="552339" cy="552342"/>
          </a:xfrm>
          <a:prstGeom prst="rect">
            <a:avLst/>
          </a:prstGeom>
          <a:blipFill>
            <a:blip r:embed="rId9"/>
            <a:stretch>
              <a:fillRect/>
            </a:stretch>
          </a:blipFill>
        </p:spPr>
        <p:txBody>
          <a:bodyPr wrap="square" lIns="0" tIns="0" rIns="0" bIns="0" rtlCol="0">
            <a:noAutofit/>
          </a:bodyPr>
          <a:lstStyle/>
          <a:p>
            <a:endParaRPr/>
          </a:p>
        </p:txBody>
      </p:sp>
      <p:sp>
        <p:nvSpPr>
          <p:cNvPr id="37" name="object 21">
            <a:extLst>
              <a:ext uri="{FF2B5EF4-FFF2-40B4-BE49-F238E27FC236}">
                <a16:creationId xmlns:a16="http://schemas.microsoft.com/office/drawing/2014/main" id="{06B6C44B-231B-4CF9-A38A-245484F29627}"/>
              </a:ext>
            </a:extLst>
          </p:cNvPr>
          <p:cNvSpPr txBox="1"/>
          <p:nvPr/>
        </p:nvSpPr>
        <p:spPr>
          <a:xfrm>
            <a:off x="3716855" y="6947094"/>
            <a:ext cx="6194545" cy="466859"/>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На нашу думку, річний видобуток </a:t>
            </a:r>
            <a:r>
              <a:rPr lang="uk-UA" sz="1500" kern="0" dirty="0">
                <a:solidFill>
                  <a:srgbClr val="595959"/>
                </a:solidFill>
                <a:highlight>
                  <a:srgbClr val="000000">
                    <a:alpha val="0"/>
                  </a:srgbClr>
                </a:highlight>
                <a:latin typeface="Arial"/>
                <a:cs typeface="Arial"/>
              </a:rPr>
              <a:t>нафти </a:t>
            </a:r>
            <a:r>
              <a:rPr lang="en-US" sz="1500" kern="0" dirty="0">
                <a:solidFill>
                  <a:srgbClr val="595959"/>
                </a:solidFill>
                <a:highlight>
                  <a:srgbClr val="000000">
                    <a:alpha val="0"/>
                  </a:srgbClr>
                </a:highlight>
                <a:latin typeface="Arial"/>
                <a:cs typeface="Arial"/>
              </a:rPr>
              <a:t>Shell</a:t>
            </a:r>
            <a:r>
              <a:rPr lang="uk-UA" sz="1500" kern="0" dirty="0">
                <a:solidFill>
                  <a:srgbClr val="595959"/>
                </a:solidFill>
                <a:highlight>
                  <a:srgbClr val="000000">
                    <a:alpha val="0"/>
                  </a:srgbClr>
                </a:highlight>
                <a:latin typeface="Arial"/>
                <a:cs typeface="Arial"/>
              </a:rPr>
              <a:t> досягнув </a:t>
            </a:r>
            <a:r>
              <a:rPr lang="uk-UA" sz="1500" b="0" i="0" u="none" strike="noStrike" kern="0" dirty="0">
                <a:solidFill>
                  <a:srgbClr val="595959"/>
                </a:solidFill>
                <a:highlight>
                  <a:srgbClr val="000000">
                    <a:alpha val="0"/>
                  </a:srgbClr>
                </a:highlight>
                <a:latin typeface="Arial"/>
                <a:cs typeface="Arial"/>
              </a:rPr>
              <a:t>піку в 2019 році, і ми очікуємо зменшення загального видобутку нафти на 1-2% на рік до 2030 року.</a:t>
            </a:r>
            <a:endParaRPr lang="en-US" sz="1550" kern="0" dirty="0">
              <a:latin typeface="Arial"/>
              <a:cs typeface="Arial"/>
            </a:endParaRPr>
          </a:p>
        </p:txBody>
      </p:sp>
      <p:sp>
        <p:nvSpPr>
          <p:cNvPr id="38" name="object 21">
            <a:extLst>
              <a:ext uri="{FF2B5EF4-FFF2-40B4-BE49-F238E27FC236}">
                <a16:creationId xmlns:a16="http://schemas.microsoft.com/office/drawing/2014/main" id="{9C601012-D294-4C43-83EE-36BC15309606}"/>
              </a:ext>
            </a:extLst>
          </p:cNvPr>
          <p:cNvSpPr txBox="1"/>
          <p:nvPr/>
        </p:nvSpPr>
        <p:spPr>
          <a:xfrm>
            <a:off x="3716855" y="7928179"/>
            <a:ext cx="6194545" cy="466859"/>
          </a:xfrm>
          <a:prstGeom prst="rect">
            <a:avLst/>
          </a:prstGeom>
        </p:spPr>
        <p:txBody>
          <a:bodyPr vert="horz" wrap="square" lIns="0" tIns="0" rIns="0" bIns="0" rtlCol="0">
            <a:noAutofit/>
          </a:bodyPr>
          <a:lstStyle/>
          <a:p>
            <a:pPr marL="12700" marR="6350" rtl="0">
              <a:lnSpc>
                <a:spcPct val="101099"/>
              </a:lnSpc>
            </a:pPr>
            <a:r>
              <a:rPr lang="uk-UA" sz="1500" b="0" i="0" u="none" strike="noStrike" kern="0" dirty="0">
                <a:solidFill>
                  <a:srgbClr val="595959"/>
                </a:solidFill>
                <a:highlight>
                  <a:srgbClr val="000000">
                    <a:alpha val="0"/>
                  </a:srgbClr>
                </a:highlight>
                <a:latin typeface="Arial"/>
                <a:cs typeface="Arial"/>
              </a:rPr>
              <a:t>Ми </a:t>
            </a:r>
            <a:r>
              <a:rPr lang="uk-UA" sz="1500" kern="0" dirty="0">
                <a:solidFill>
                  <a:srgbClr val="595959"/>
                </a:solidFill>
                <a:highlight>
                  <a:srgbClr val="000000">
                    <a:alpha val="0"/>
                  </a:srgbClr>
                </a:highlight>
                <a:latin typeface="Arial"/>
                <a:cs typeface="Arial"/>
              </a:rPr>
              <a:t>інвестуватимемо в середньому 2-3 млрд дол. США на рік у сегмент своєї діяльності </a:t>
            </a:r>
            <a:r>
              <a:rPr lang="uk-UA" sz="1500" b="0" i="0" u="none" strike="noStrike" kern="0" dirty="0">
                <a:solidFill>
                  <a:srgbClr val="595959"/>
                </a:solidFill>
                <a:highlight>
                  <a:srgbClr val="000000">
                    <a:alpha val="0"/>
                  </a:srgbClr>
                </a:highlight>
                <a:latin typeface="Arial"/>
                <a:cs typeface="Arial"/>
              </a:rPr>
              <a:t>з Відновлюваних джерел та рішень </a:t>
            </a:r>
            <a:r>
              <a:rPr lang="uk-UA" sz="1500" b="0" i="0" u="sng" strike="noStrike" kern="0" dirty="0">
                <a:solidFill>
                  <a:schemeClr val="accent3">
                    <a:lumMod val="75000"/>
                  </a:schemeClr>
                </a:solidFill>
                <a:highlight>
                  <a:srgbClr val="000000">
                    <a:alpha val="0"/>
                  </a:srgbClr>
                </a:highlight>
                <a:latin typeface="Arial"/>
                <a:cs typeface="Arial"/>
              </a:rPr>
              <a:t>у</a:t>
            </a:r>
            <a:r>
              <a:rPr lang="uk-UA" sz="1500" b="0" i="0" u="none" strike="noStrike" kern="0" dirty="0">
                <a:solidFill>
                  <a:srgbClr val="595959"/>
                </a:solidFill>
                <a:highlight>
                  <a:srgbClr val="000000">
                    <a:alpha val="0"/>
                  </a:srgbClr>
                </a:highlight>
                <a:latin typeface="Arial"/>
                <a:cs typeface="Arial"/>
              </a:rPr>
              <a:t> галузі енергетики.</a:t>
            </a:r>
            <a:endParaRPr lang="en-US" sz="1550" kern="0" dirty="0">
              <a:latin typeface="Arial"/>
              <a:cs typeface="Arial"/>
            </a:endParaRPr>
          </a:p>
        </p:txBody>
      </p:sp>
      <p:sp>
        <p:nvSpPr>
          <p:cNvPr id="39" name="object 21">
            <a:extLst>
              <a:ext uri="{FF2B5EF4-FFF2-40B4-BE49-F238E27FC236}">
                <a16:creationId xmlns:a16="http://schemas.microsoft.com/office/drawing/2014/main" id="{82A72CA9-18F4-4D2E-A766-7B7A8F20BE18}"/>
              </a:ext>
            </a:extLst>
          </p:cNvPr>
          <p:cNvSpPr txBox="1"/>
          <p:nvPr/>
        </p:nvSpPr>
        <p:spPr>
          <a:xfrm>
            <a:off x="10904108" y="7413953"/>
            <a:ext cx="6194545" cy="466859"/>
          </a:xfrm>
          <a:prstGeom prst="rect">
            <a:avLst/>
          </a:prstGeom>
        </p:spPr>
        <p:txBody>
          <a:bodyPr vert="horz" wrap="square" lIns="0" tIns="0" rIns="0" bIns="0" rtlCol="0">
            <a:noAutofit/>
          </a:bodyPr>
          <a:lstStyle/>
          <a:p>
            <a:pPr marL="12700" marR="6350">
              <a:lnSpc>
                <a:spcPct val="101099"/>
              </a:lnSpc>
            </a:pPr>
            <a:r>
              <a:rPr lang="uk-UA" sz="1500" b="0" i="0" u="none" strike="noStrike" kern="0" dirty="0">
                <a:solidFill>
                  <a:srgbClr val="595959"/>
                </a:solidFill>
                <a:highlight>
                  <a:srgbClr val="000000">
                    <a:alpha val="0"/>
                  </a:srgbClr>
                </a:highlight>
                <a:latin typeface="Arial"/>
                <a:cs typeface="Arial"/>
              </a:rPr>
              <a:t>До 2025 року </a:t>
            </a:r>
            <a:r>
              <a:rPr lang="uk-UA" sz="1500" kern="0" dirty="0">
                <a:solidFill>
                  <a:srgbClr val="595959"/>
                </a:solidFill>
                <a:highlight>
                  <a:srgbClr val="000000">
                    <a:alpha val="0"/>
                  </a:srgbClr>
                </a:highlight>
                <a:latin typeface="Arial"/>
                <a:cs typeface="Arial"/>
              </a:rPr>
              <a:t>очікуємо зменшення інтенсивності </a:t>
            </a:r>
            <a:r>
              <a:rPr lang="uk-UA" sz="1500" b="0" i="0" u="none" strike="noStrike" kern="0" dirty="0">
                <a:solidFill>
                  <a:srgbClr val="595959"/>
                </a:solidFill>
                <a:highlight>
                  <a:srgbClr val="000000">
                    <a:alpha val="0"/>
                  </a:srgbClr>
                </a:highlight>
                <a:latin typeface="Arial"/>
                <a:cs typeface="Arial"/>
              </a:rPr>
              <a:t>викидів метану на об’єктах ведення діяльності </a:t>
            </a:r>
            <a:r>
              <a:rPr lang="en-US" sz="1500" kern="0" dirty="0">
                <a:solidFill>
                  <a:srgbClr val="595959"/>
                </a:solidFill>
                <a:highlight>
                  <a:srgbClr val="000000">
                    <a:alpha val="0"/>
                  </a:srgbClr>
                </a:highlight>
                <a:latin typeface="Arial"/>
              </a:rPr>
              <a:t>Shell</a:t>
            </a:r>
            <a:r>
              <a:rPr lang="uk-UA" sz="1500" b="0" i="0" u="none" strike="noStrike" kern="0" dirty="0">
                <a:solidFill>
                  <a:srgbClr val="595959"/>
                </a:solidFill>
                <a:highlight>
                  <a:srgbClr val="000000">
                    <a:alpha val="0"/>
                  </a:srgbClr>
                </a:highlight>
                <a:latin typeface="Arial"/>
                <a:cs typeface="Arial"/>
              </a:rPr>
              <a:t> на рівні нижче 0,2%.</a:t>
            </a:r>
            <a:endParaRPr lang="en-US" sz="1550" kern="0" dirty="0">
              <a:latin typeface="Arial"/>
              <a:cs typeface="Arial"/>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0.03.14"/>
  <p:tag name="AS_TITLE" val="Aspose.Slides for .NET 4.0 Client Profile"/>
  <p:tag name="AS_VERSION" val="2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3756</Words>
  <Application>Microsoft Office PowerPoint</Application>
  <PresentationFormat>Custom</PresentationFormat>
  <Paragraphs>163</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Arial Unicode MS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ЗАБЕЗПЕЧЕННЯ ЕЛЕКТРОЕНЕРГІЄЮ КОРИСТУВАЧІВ</vt:lpstr>
      <vt:lpstr>PowerPoint Presentation</vt:lpstr>
      <vt:lpstr>PowerPoint Presentation</vt:lpstr>
      <vt:lpstr>ЗАПОБІГАННЯ ШКОДІ  НАВКОЛИШНЬОМУ СЕРЕДОВИЩУ</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Ushkevych, Nataliia NU UKRAH-HRD/GU</cp:lastModifiedBy>
  <cp:revision>30</cp:revision>
  <dcterms:created xsi:type="dcterms:W3CDTF">2021-03-24T18:12:09Z</dcterms:created>
  <dcterms:modified xsi:type="dcterms:W3CDTF">2021-05-20T09:17:39Z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2021-03-16T00:00:00Z</vt:filetime>
  </property>
  <property fmtid="{D5CDD505-2E9C-101B-9397-08002B2CF9AE}" pid="3" name="LastSaved">
    <vt:filetime>2021-03-24T00:00:00Z</vt:filetime>
  </property>
</Properties>
</file>